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</p:sldIdLst>
  <p:sldSz cx="9144000" cy="6858000" type="screen4x3"/>
  <p:notesSz cx="6858000" cy="91535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clrMode="gray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>
        <p:scale>
          <a:sx n="118" d="100"/>
          <a:sy n="118" d="100"/>
        </p:scale>
        <p:origin x="-1434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93" d="100"/>
          <a:sy n="93" d="100"/>
        </p:scale>
        <p:origin x="-2792" y="-120"/>
      </p:cViewPr>
      <p:guideLst>
        <p:guide orient="horz" pos="2883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6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6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4315B6-FE38-BE45-914F-2CA55EE9B972}" type="datetimeFigureOut">
              <a:rPr lang="en-US" smtClean="0"/>
              <a:t>4/10/2014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94260"/>
            <a:ext cx="2971800" cy="45767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94260"/>
            <a:ext cx="2971800" cy="45767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E83611-7335-154D-9736-728D67160F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52509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6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6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FC6D02-4298-EA4C-9D3E-1EB8311F1D70}" type="datetimeFigureOut">
              <a:rPr lang="en-US" smtClean="0"/>
              <a:pPr/>
              <a:t>4/10/2014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39825" y="685800"/>
            <a:ext cx="4578350" cy="34337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7925"/>
            <a:ext cx="5486400" cy="41190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94260"/>
            <a:ext cx="2971800" cy="45767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94260"/>
            <a:ext cx="2971800" cy="45767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70FC3C-6074-8D47-99F3-86AD14480A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80875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70FC3C-6074-8D47-99F3-86AD14480A5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baseline="0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70FC3C-6074-8D47-99F3-86AD14480A5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70FC3C-6074-8D47-99F3-86AD14480A5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70FC3C-6074-8D47-99F3-86AD14480A5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70FC3C-6074-8D47-99F3-86AD14480A5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70FC3C-6074-8D47-99F3-86AD14480A5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70FC3C-6074-8D47-99F3-86AD14480A5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70FC3C-6074-8D47-99F3-86AD14480A5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28B9-336E-4E41-83DC-2D349FBF16F7}" type="datetime1">
              <a:rPr lang="en-US" smtClean="0"/>
              <a:t>4/10/2014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0DC5E07-E58B-9846-8218-8CB5333AAE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AE87C-0385-6F4A-83C9-B9AFC7F3C7AB}" type="datetime1">
              <a:rPr lang="en-US" smtClean="0"/>
              <a:t>4/10/2014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C5E07-E58B-9846-8218-8CB5333AAE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C1713-896C-2F44-BC85-27CB8274588A}" type="datetime1">
              <a:rPr lang="en-US" smtClean="0"/>
              <a:t>4/10/2014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C5E07-E58B-9846-8218-8CB5333AAE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28532-A901-E74F-9AA2-B7B0B20EA716}" type="datetime1">
              <a:rPr lang="en-US" smtClean="0"/>
              <a:t>4/10/2014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0DC5E07-E58B-9846-8218-8CB5333AAE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03A61-3DBC-5244-89C6-E929A8AC001A}" type="datetime1">
              <a:rPr lang="en-US" smtClean="0"/>
              <a:t>4/10/2014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C5E07-E58B-9846-8218-8CB5333AAEF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75A02-5ED4-094C-A2CB-4A814198CAFB}" type="datetime1">
              <a:rPr lang="en-US" smtClean="0"/>
              <a:t>4/10/2014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C5E07-E58B-9846-8218-8CB5333AAE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46DE2-C535-B941-BE30-C98AB623D357}" type="datetime1">
              <a:rPr lang="en-US" smtClean="0"/>
              <a:t>4/10/2014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50DC5E07-E58B-9846-8218-8CB5333AAEF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73C01-8FDD-1C42-8705-0CE5C798D212}" type="datetime1">
              <a:rPr lang="en-US" smtClean="0"/>
              <a:t>4/10/2014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C5E07-E58B-9846-8218-8CB5333AAE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BC17D-D41B-D44C-B507-BC33A2AAF22C}" type="datetime1">
              <a:rPr lang="en-US" smtClean="0"/>
              <a:t>4/10/2014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C5E07-E58B-9846-8218-8CB5333AAE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8A37F-7B3D-5D49-BE22-00FDD69FF50D}" type="datetime1">
              <a:rPr lang="en-US" smtClean="0"/>
              <a:t>4/10/2014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C5E07-E58B-9846-8218-8CB5333AAE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47990-F252-0D41-BCB6-F491642E77EC}" type="datetime1">
              <a:rPr lang="en-US" smtClean="0"/>
              <a:t>4/10/2014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C5E07-E58B-9846-8218-8CB5333AAEF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5D36D4C-2BF1-AC48-A625-D6144C1F9420}" type="datetime1">
              <a:rPr lang="en-US" smtClean="0"/>
              <a:t>4/10/2014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0DC5E07-E58B-9846-8218-8CB5333AAEF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Community Center Study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Town Meeting</a:t>
            </a:r>
          </a:p>
          <a:p>
            <a:r>
              <a:rPr lang="en-US" dirty="0" smtClean="0"/>
              <a:t>March 29, 2014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C5E07-E58B-9846-8218-8CB5333AAEF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Beginnings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295400"/>
            <a:ext cx="9144000" cy="514350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C5E07-E58B-9846-8218-8CB5333AAEF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Community center feasibility study</a:t>
            </a:r>
            <a:endParaRPr lang="en-US" sz="2222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Committee appointed May 2011</a:t>
            </a:r>
          </a:p>
          <a:p>
            <a:r>
              <a:rPr lang="en-US" dirty="0" smtClean="0"/>
              <a:t>Final report July 2012</a:t>
            </a:r>
          </a:p>
          <a:p>
            <a:r>
              <a:rPr lang="en-US" dirty="0" smtClean="0"/>
              <a:t>Identified key limitations</a:t>
            </a:r>
          </a:p>
          <a:p>
            <a:pPr lvl="1"/>
            <a:r>
              <a:rPr lang="en-US" dirty="0" smtClean="0"/>
              <a:t>Serious deficiencies identified (Bemis)</a:t>
            </a:r>
          </a:p>
          <a:p>
            <a:r>
              <a:rPr lang="en-US" dirty="0" smtClean="0"/>
              <a:t>Potential solutions identified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C5E07-E58B-9846-8218-8CB5333AAEFF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of the Town, November 2013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Explored facility needs</a:t>
            </a:r>
          </a:p>
          <a:p>
            <a:pPr lvl="1"/>
            <a:r>
              <a:rPr lang="en-US" dirty="0" smtClean="0"/>
              <a:t>COA: Serious needs – short and long term</a:t>
            </a:r>
          </a:p>
          <a:p>
            <a:pPr lvl="1"/>
            <a:r>
              <a:rPr lang="en-US" dirty="0" smtClean="0"/>
              <a:t>PRD: Stable short term; long term uncertain</a:t>
            </a:r>
          </a:p>
          <a:p>
            <a:r>
              <a:rPr lang="en-US" dirty="0" smtClean="0"/>
              <a:t>Potential solutions</a:t>
            </a:r>
          </a:p>
          <a:p>
            <a:pPr lvl="1"/>
            <a:r>
              <a:rPr lang="en-US" dirty="0" smtClean="0"/>
              <a:t>Shared space vs. separate</a:t>
            </a:r>
          </a:p>
          <a:p>
            <a:pPr lvl="1"/>
            <a:r>
              <a:rPr lang="en-US" dirty="0" smtClean="0"/>
              <a:t>New facility at Hartwell or South Lincoln</a:t>
            </a:r>
          </a:p>
          <a:p>
            <a:pPr lvl="1"/>
            <a:r>
              <a:rPr lang="en-US" dirty="0" smtClean="0"/>
              <a:t>Use existing buildings</a:t>
            </a:r>
          </a:p>
          <a:p>
            <a:pPr lvl="2"/>
            <a:r>
              <a:rPr lang="en-US" dirty="0" smtClean="0"/>
              <a:t>Decentralized</a:t>
            </a:r>
          </a:p>
          <a:p>
            <a:pPr lvl="2"/>
            <a:r>
              <a:rPr lang="en-US" dirty="0" smtClean="0"/>
              <a:t>Expanded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C5E07-E58B-9846-8218-8CB5333AAEF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Selectmen’s takeaway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Short term: improve conditions at Bemis Hall</a:t>
            </a:r>
          </a:p>
          <a:p>
            <a:pPr lvl="1"/>
            <a:r>
              <a:rPr lang="en-US" dirty="0" smtClean="0"/>
              <a:t>Parking and lighting improvements</a:t>
            </a:r>
          </a:p>
          <a:p>
            <a:pPr lvl="1"/>
            <a:r>
              <a:rPr lang="en-US" dirty="0" smtClean="0"/>
              <a:t>Crosswalk safety</a:t>
            </a:r>
          </a:p>
          <a:p>
            <a:pPr lvl="1"/>
            <a:r>
              <a:rPr lang="en-US" dirty="0" smtClean="0"/>
              <a:t>CPC Proposal for Bemis basement</a:t>
            </a:r>
          </a:p>
          <a:p>
            <a:r>
              <a:rPr lang="en-US" dirty="0" smtClean="0"/>
              <a:t>Long term</a:t>
            </a:r>
          </a:p>
          <a:p>
            <a:pPr lvl="1"/>
            <a:r>
              <a:rPr lang="en-US" dirty="0" smtClean="0"/>
              <a:t>Evaluate multiple options</a:t>
            </a:r>
          </a:p>
          <a:p>
            <a:pPr lvl="1"/>
            <a:r>
              <a:rPr lang="en-US" dirty="0" smtClean="0"/>
              <a:t>Give Town opportunity to choose final design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C5E07-E58B-9846-8218-8CB5333AAEF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Form study committee 2014</a:t>
            </a:r>
          </a:p>
          <a:p>
            <a:pPr lvl="1"/>
            <a:r>
              <a:rPr lang="en-US" dirty="0" smtClean="0"/>
              <a:t>Rely on findings from 2012 report</a:t>
            </a:r>
          </a:p>
          <a:p>
            <a:pPr lvl="1"/>
            <a:r>
              <a:rPr lang="en-US" dirty="0" smtClean="0"/>
              <a:t>Hire planning &amp; architectural consultants</a:t>
            </a:r>
          </a:p>
          <a:p>
            <a:pPr lvl="1"/>
            <a:r>
              <a:rPr lang="en-US" dirty="0" smtClean="0"/>
              <a:t>Community outreach</a:t>
            </a:r>
          </a:p>
          <a:p>
            <a:r>
              <a:rPr lang="en-US" dirty="0" smtClean="0"/>
              <a:t>Bring option</a:t>
            </a:r>
            <a:r>
              <a:rPr lang="en-US" b="1" dirty="0" smtClean="0"/>
              <a:t>s</a:t>
            </a:r>
            <a:r>
              <a:rPr lang="en-US" dirty="0" smtClean="0"/>
              <a:t> to Town for discussion 2015</a:t>
            </a:r>
          </a:p>
          <a:p>
            <a:pPr lvl="1"/>
            <a:r>
              <a:rPr lang="en-US" dirty="0" smtClean="0"/>
              <a:t>Specific options, with associated costs</a:t>
            </a:r>
          </a:p>
          <a:p>
            <a:pPr lvl="1"/>
            <a:r>
              <a:rPr lang="en-US" dirty="0" smtClean="0"/>
              <a:t>Request funds to pursue final design</a:t>
            </a:r>
          </a:p>
          <a:p>
            <a:pPr lvl="1"/>
            <a:r>
              <a:rPr lang="en-US" dirty="0" smtClean="0"/>
              <a:t>Continue outreach</a:t>
            </a:r>
          </a:p>
          <a:p>
            <a:r>
              <a:rPr lang="en-US" dirty="0" smtClean="0"/>
              <a:t>Vote on final design plans 2016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C5E07-E58B-9846-8218-8CB5333AAEFF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Scope of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Consulted with professionals and other towns</a:t>
            </a:r>
          </a:p>
          <a:p>
            <a:r>
              <a:rPr lang="en-US" dirty="0" smtClean="0"/>
              <a:t>$75,000 </a:t>
            </a:r>
          </a:p>
          <a:p>
            <a:pPr lvl="1"/>
            <a:r>
              <a:rPr lang="en-US" dirty="0" smtClean="0"/>
              <a:t>Hire planning and architectural consultants</a:t>
            </a:r>
          </a:p>
          <a:p>
            <a:pPr lvl="1"/>
            <a:r>
              <a:rPr lang="en-US" dirty="0" smtClean="0"/>
              <a:t>Confirm reasonable options</a:t>
            </a:r>
          </a:p>
          <a:p>
            <a:pPr lvl="1"/>
            <a:r>
              <a:rPr lang="en-US" dirty="0" smtClean="0"/>
              <a:t>Develop options to a concept level</a:t>
            </a:r>
          </a:p>
          <a:p>
            <a:pPr lvl="1"/>
            <a:r>
              <a:rPr lang="en-US" dirty="0" smtClean="0"/>
              <a:t>Prepare rough site plans and concept drawings</a:t>
            </a:r>
          </a:p>
          <a:p>
            <a:pPr lvl="1"/>
            <a:r>
              <a:rPr lang="en-US" dirty="0" smtClean="0"/>
              <a:t>Compare relative merits and costs</a:t>
            </a:r>
          </a:p>
          <a:p>
            <a:pPr lvl="1"/>
            <a:r>
              <a:rPr lang="en-US" dirty="0" smtClean="0"/>
              <a:t>Multiple public input sessions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C5E07-E58B-9846-8218-8CB5333AAEFF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Please vote yes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Allows us to proceed</a:t>
            </a:r>
          </a:p>
          <a:p>
            <a:r>
              <a:rPr lang="en-US" dirty="0" smtClean="0"/>
              <a:t>Appoint Committee</a:t>
            </a:r>
          </a:p>
          <a:p>
            <a:r>
              <a:rPr lang="en-US" dirty="0" smtClean="0"/>
              <a:t>Interview consultants May/June</a:t>
            </a:r>
          </a:p>
          <a:p>
            <a:r>
              <a:rPr lang="en-US" dirty="0" smtClean="0"/>
              <a:t>Award consulting contract summer/early fall</a:t>
            </a:r>
          </a:p>
          <a:p>
            <a:r>
              <a:rPr lang="en-US" dirty="0" smtClean="0"/>
              <a:t>Return to </a:t>
            </a:r>
            <a:r>
              <a:rPr lang="en-US" smtClean="0"/>
              <a:t>Town Meeting 2015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C5E07-E58B-9846-8218-8CB5333AAEFF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ヒラギノ角ゴ Pro W6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ＭＳ Ｐゴシック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Trek.thmx</Template>
  <TotalTime>89</TotalTime>
  <Words>239</Words>
  <Application>Microsoft Office PowerPoint</Application>
  <PresentationFormat>On-screen Show (4:3)</PresentationFormat>
  <Paragraphs>71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Trek</vt:lpstr>
      <vt:lpstr>Community Center Study</vt:lpstr>
      <vt:lpstr>Beginnings</vt:lpstr>
      <vt:lpstr>Community center feasibility study</vt:lpstr>
      <vt:lpstr>State of the Town, November 2013</vt:lpstr>
      <vt:lpstr>Selectmen’s takeaway</vt:lpstr>
      <vt:lpstr>process</vt:lpstr>
      <vt:lpstr>Scope of Work</vt:lpstr>
      <vt:lpstr>Please vote yes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Community Center Study</dc:title>
  <dc:creator>Ragnhild Fredriksen</dc:creator>
  <cp:lastModifiedBy>Timothy S. Higgins</cp:lastModifiedBy>
  <cp:revision>31</cp:revision>
  <cp:lastPrinted>2014-03-20T19:07:41Z</cp:lastPrinted>
  <dcterms:created xsi:type="dcterms:W3CDTF">2014-03-15T15:51:05Z</dcterms:created>
  <dcterms:modified xsi:type="dcterms:W3CDTF">2014-04-10T18:52:54Z</dcterms:modified>
</cp:coreProperties>
</file>