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74" r:id="rId5"/>
    <p:sldId id="275" r:id="rId6"/>
    <p:sldId id="259" r:id="rId7"/>
    <p:sldId id="260" r:id="rId8"/>
    <p:sldId id="27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dith A. Barrett" initials="J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2" autoAdjust="0"/>
    <p:restoredTop sz="91935" autoAdjust="0"/>
  </p:normalViewPr>
  <p:slideViewPr>
    <p:cSldViewPr showGuides="1">
      <p:cViewPr>
        <p:scale>
          <a:sx n="91" d="100"/>
          <a:sy n="91" d="100"/>
        </p:scale>
        <p:origin x="-13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-320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493" cy="465500"/>
          </a:xfrm>
          <a:prstGeom prst="rect">
            <a:avLst/>
          </a:prstGeom>
        </p:spPr>
        <p:txBody>
          <a:bodyPr vert="horz" lIns="98828" tIns="49414" rIns="98828" bIns="49414" rtlCol="0"/>
          <a:lstStyle>
            <a:lvl1pPr algn="l">
              <a:defRPr sz="1300"/>
            </a:lvl1pPr>
          </a:lstStyle>
          <a:p>
            <a:r>
              <a:rPr lang="en-US" dirty="0" smtClean="0"/>
              <a:t>Community Center Feasibility Committee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70" y="0"/>
            <a:ext cx="3037493" cy="465500"/>
          </a:xfrm>
          <a:prstGeom prst="rect">
            <a:avLst/>
          </a:prstGeom>
        </p:spPr>
        <p:txBody>
          <a:bodyPr vert="horz" lIns="98828" tIns="49414" rIns="98828" bIns="49414" rtlCol="0"/>
          <a:lstStyle>
            <a:lvl1pPr algn="r">
              <a:defRPr sz="1300"/>
            </a:lvl1pPr>
          </a:lstStyle>
          <a:p>
            <a:r>
              <a:rPr lang="en-US" dirty="0" smtClean="0"/>
              <a:t>State of the Town Meeting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202"/>
            <a:ext cx="3037493" cy="465500"/>
          </a:xfrm>
          <a:prstGeom prst="rect">
            <a:avLst/>
          </a:prstGeom>
        </p:spPr>
        <p:txBody>
          <a:bodyPr vert="horz" lIns="98828" tIns="49414" rIns="98828" bIns="49414" rtlCol="0" anchor="b"/>
          <a:lstStyle>
            <a:lvl1pPr algn="l">
              <a:defRPr sz="1300"/>
            </a:lvl1pPr>
          </a:lstStyle>
          <a:p>
            <a:r>
              <a:rPr lang="en-US" dirty="0" smtClean="0"/>
              <a:t>October 29,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70" y="8829202"/>
            <a:ext cx="3037493" cy="465500"/>
          </a:xfrm>
          <a:prstGeom prst="rect">
            <a:avLst/>
          </a:prstGeom>
        </p:spPr>
        <p:txBody>
          <a:bodyPr vert="horz" lIns="98828" tIns="49414" rIns="98828" bIns="49414" rtlCol="0" anchor="b"/>
          <a:lstStyle>
            <a:lvl1pPr algn="r">
              <a:defRPr sz="1300"/>
            </a:lvl1pPr>
          </a:lstStyle>
          <a:p>
            <a:fld id="{C637D034-A7C2-404B-B652-7F3A8845E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r>
              <a:rPr lang="en-US" dirty="0" smtClean="0"/>
              <a:t>Community Center Feas9bility Committee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r>
              <a:rPr lang="en-US" dirty="0" smtClean="0"/>
              <a:t>State of the Town Meeting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r>
              <a:rPr lang="en-US" dirty="0" smtClean="0"/>
              <a:t>October 29,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36690276-7DC6-41F2-8335-1522C5DA39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12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90276-7DC6-41F2-8335-1522C5DA39B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90276-7DC6-41F2-8335-1522C5DA39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90276-7DC6-41F2-8335-1522C5DA39B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90276-7DC6-41F2-8335-1522C5DA39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90276-7DC6-41F2-8335-1522C5DA39B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3340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1828800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3392" y="1828800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680" y="18748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32625" y="18748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7680" y="27432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32625" y="27432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600" y="914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62663" y="1828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1828800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 b="1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4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4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1676400"/>
            <a:ext cx="8532055" cy="484960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80060" y="5334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80060" y="1828800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03/24/2012</a:t>
            </a:r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Community Center Feasibility Committee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71C7EB3-6993-435D-B0F0-248660595B1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ransition spd="med">
    <p:wipe dir="d"/>
  </p:transition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Center Feasibility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29200"/>
            <a:ext cx="6858000" cy="742950"/>
          </a:xfrm>
        </p:spPr>
        <p:txBody>
          <a:bodyPr>
            <a:normAutofit/>
          </a:bodyPr>
          <a:lstStyle/>
          <a:p>
            <a:r>
              <a:rPr lang="en-US" dirty="0" smtClean="0"/>
              <a:t>Report to Annual Town Meeting</a:t>
            </a:r>
          </a:p>
          <a:p>
            <a:r>
              <a:rPr lang="en-US" dirty="0" smtClean="0"/>
              <a:t>March 24, 2012</a:t>
            </a:r>
            <a:endParaRPr lang="en-US" dirty="0"/>
          </a:p>
        </p:txBody>
      </p:sp>
      <p:pic>
        <p:nvPicPr>
          <p:cNvPr id="5" name="Picture 4" descr="IMG_53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371600"/>
            <a:ext cx="1828800" cy="2438400"/>
          </a:xfrm>
          <a:prstGeom prst="rect">
            <a:avLst/>
          </a:prstGeom>
        </p:spPr>
      </p:pic>
      <p:pic>
        <p:nvPicPr>
          <p:cNvPr id="8" name="Picture 7" descr="P101014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962400"/>
            <a:ext cx="2229740" cy="1668407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Center Feasibility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Bob Sutherland</a:t>
            </a:r>
          </a:p>
          <a:p>
            <a:r>
              <a:rPr lang="en-US" dirty="0" smtClean="0"/>
              <a:t>Susie Collins</a:t>
            </a:r>
          </a:p>
          <a:p>
            <a:r>
              <a:rPr lang="en-US" dirty="0" smtClean="0"/>
              <a:t>John Ritz</a:t>
            </a:r>
          </a:p>
          <a:p>
            <a:r>
              <a:rPr lang="en-US" dirty="0" smtClean="0"/>
              <a:t>Cathy Long</a:t>
            </a:r>
          </a:p>
          <a:p>
            <a:r>
              <a:rPr lang="en-US" dirty="0" smtClean="0"/>
              <a:t>Nancy Torti</a:t>
            </a:r>
          </a:p>
          <a:p>
            <a:r>
              <a:rPr lang="en-US" dirty="0" smtClean="0"/>
              <a:t>Noah </a:t>
            </a:r>
            <a:r>
              <a:rPr lang="en-US" dirty="0" err="1" smtClean="0"/>
              <a:t>Eckhouse</a:t>
            </a:r>
            <a:endParaRPr lang="en-US" dirty="0" smtClean="0"/>
          </a:p>
          <a:p>
            <a:r>
              <a:rPr lang="en-US" dirty="0" smtClean="0"/>
              <a:t>Dan Pereira (ex officio, non-voting)</a:t>
            </a:r>
          </a:p>
          <a:p>
            <a:r>
              <a:rPr lang="en-US" dirty="0" smtClean="0"/>
              <a:t>Carolyn Bottum (ex officio, non-voting)</a:t>
            </a:r>
          </a:p>
          <a:p>
            <a:r>
              <a:rPr lang="en-US" dirty="0" smtClean="0"/>
              <a:t>Tim Higgins (ex officio, non-voting)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Committee Charge from Selectmen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Evaluate COA, P&amp;R program and space needs  </a:t>
            </a:r>
          </a:p>
          <a:p>
            <a:r>
              <a:rPr lang="en-US" dirty="0" smtClean="0"/>
              <a:t>Inventory existing programs and facilities</a:t>
            </a:r>
          </a:p>
          <a:p>
            <a:r>
              <a:rPr lang="en-US" dirty="0" smtClean="0"/>
              <a:t>Identify limitations of existing facilities</a:t>
            </a:r>
          </a:p>
          <a:p>
            <a:r>
              <a:rPr lang="en-US" dirty="0" smtClean="0"/>
              <a:t>Review options for: </a:t>
            </a:r>
          </a:p>
          <a:p>
            <a:pPr lvl="1"/>
            <a:r>
              <a:rPr lang="en-US" dirty="0" smtClean="0"/>
              <a:t>Addressing existing limitations</a:t>
            </a:r>
          </a:p>
          <a:p>
            <a:pPr lvl="1"/>
            <a:r>
              <a:rPr lang="en-US" dirty="0" smtClean="0"/>
              <a:t>Co-locating programs </a:t>
            </a:r>
          </a:p>
          <a:p>
            <a:pPr lvl="1"/>
            <a:r>
              <a:rPr lang="en-US" dirty="0" smtClean="0"/>
              <a:t>Relocating programs to other town or private facilities</a:t>
            </a:r>
          </a:p>
          <a:p>
            <a:r>
              <a:rPr lang="en-US" dirty="0" smtClean="0"/>
              <a:t>Identify and assess potential sites for a new facility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Parameters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phase of a longer-term project </a:t>
            </a:r>
          </a:p>
          <a:p>
            <a:r>
              <a:rPr lang="en-US" dirty="0" smtClean="0"/>
              <a:t>Committee’s role: information gathering, issues assessment, exploratory </a:t>
            </a:r>
          </a:p>
          <a:p>
            <a:r>
              <a:rPr lang="en-US" dirty="0" smtClean="0"/>
              <a:t>For any option:</a:t>
            </a:r>
          </a:p>
          <a:p>
            <a:pPr lvl="1"/>
            <a:r>
              <a:rPr lang="en-US" dirty="0" smtClean="0"/>
              <a:t>Technical studies needed(e.g., architectural, engineering)</a:t>
            </a:r>
          </a:p>
          <a:p>
            <a:pPr lvl="1"/>
            <a:r>
              <a:rPr lang="en-US" dirty="0" smtClean="0"/>
              <a:t>Partially depends on outcome of K-8 School Building Study</a:t>
            </a:r>
          </a:p>
          <a:p>
            <a:pPr lvl="1"/>
            <a:r>
              <a:rPr lang="en-US" dirty="0" smtClean="0"/>
              <a:t>Town Meeting decides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Sites &amp; Assessment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Hartwell Area</a:t>
            </a:r>
          </a:p>
          <a:p>
            <a:r>
              <a:rPr lang="en-US" dirty="0" smtClean="0"/>
              <a:t>Smith School</a:t>
            </a:r>
          </a:p>
          <a:p>
            <a:r>
              <a:rPr lang="en-US" dirty="0" smtClean="0"/>
              <a:t>Pierce House</a:t>
            </a:r>
          </a:p>
          <a:p>
            <a:r>
              <a:rPr lang="en-US" dirty="0" smtClean="0"/>
              <a:t>Bemis Hall</a:t>
            </a:r>
          </a:p>
          <a:p>
            <a:r>
              <a:rPr lang="en-US" dirty="0" smtClean="0"/>
              <a:t>First Parish Church</a:t>
            </a:r>
          </a:p>
          <a:p>
            <a:r>
              <a:rPr lang="en-US" dirty="0" smtClean="0"/>
              <a:t>The Groves</a:t>
            </a:r>
          </a:p>
          <a:p>
            <a:r>
              <a:rPr lang="en-US" dirty="0" smtClean="0"/>
              <a:t>Wells Road</a:t>
            </a:r>
          </a:p>
          <a:p>
            <a:r>
              <a:rPr lang="en-US" dirty="0" smtClean="0"/>
              <a:t>Farrington Memorial</a:t>
            </a:r>
          </a:p>
          <a:p>
            <a:r>
              <a:rPr lang="en-US" dirty="0" err="1" smtClean="0"/>
              <a:t>DeCordova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Adaptability of existing buildings</a:t>
            </a:r>
          </a:p>
          <a:p>
            <a:r>
              <a:rPr lang="en-US" dirty="0" smtClean="0"/>
              <a:t>Location</a:t>
            </a:r>
          </a:p>
          <a:p>
            <a:r>
              <a:rPr lang="en-US" dirty="0" smtClean="0"/>
              <a:t>Access, circulation, parking</a:t>
            </a:r>
          </a:p>
          <a:p>
            <a:r>
              <a:rPr lang="en-US" dirty="0" smtClean="0"/>
              <a:t>Ease of providing town services</a:t>
            </a:r>
          </a:p>
          <a:p>
            <a:r>
              <a:rPr lang="en-US" dirty="0" smtClean="0"/>
              <a:t>Environmental impact</a:t>
            </a:r>
          </a:p>
          <a:p>
            <a:r>
              <a:rPr lang="en-US" dirty="0" smtClean="0"/>
              <a:t>Zoning, code</a:t>
            </a:r>
          </a:p>
          <a:p>
            <a:r>
              <a:rPr lang="en-US" dirty="0" smtClean="0"/>
              <a:t>Potential cost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Community consultation</a:t>
            </a:r>
          </a:p>
          <a:p>
            <a:pPr lvl="1"/>
            <a:r>
              <a:rPr lang="en-US" dirty="0" smtClean="0"/>
              <a:t>Focus group</a:t>
            </a:r>
          </a:p>
          <a:p>
            <a:pPr lvl="1"/>
            <a:r>
              <a:rPr lang="en-US" dirty="0" smtClean="0"/>
              <a:t>Community meeting</a:t>
            </a:r>
          </a:p>
          <a:p>
            <a:r>
              <a:rPr lang="en-US" dirty="0" smtClean="0"/>
              <a:t>Site visits</a:t>
            </a:r>
          </a:p>
          <a:p>
            <a:r>
              <a:rPr lang="en-US" dirty="0" smtClean="0"/>
              <a:t>Existing inventory</a:t>
            </a:r>
          </a:p>
          <a:p>
            <a:r>
              <a:rPr lang="en-US" dirty="0" smtClean="0"/>
              <a:t>Projected future space needs</a:t>
            </a:r>
          </a:p>
          <a:p>
            <a:r>
              <a:rPr lang="en-US" dirty="0" smtClean="0"/>
              <a:t>Potential alternatives</a:t>
            </a:r>
          </a:p>
          <a:p>
            <a:pPr lvl="1"/>
            <a:r>
              <a:rPr lang="en-US" dirty="0" smtClean="0"/>
              <a:t>“Do nothing”</a:t>
            </a:r>
          </a:p>
          <a:p>
            <a:pPr lvl="1"/>
            <a:r>
              <a:rPr lang="en-US" dirty="0" smtClean="0"/>
              <a:t>Decentralize</a:t>
            </a:r>
          </a:p>
          <a:p>
            <a:pPr lvl="1"/>
            <a:r>
              <a:rPr lang="en-US" dirty="0" smtClean="0"/>
              <a:t>Co-locate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 descr="feltingbirds.jpg"/>
          <p:cNvPicPr>
            <a:picLocks noChangeAspect="1"/>
          </p:cNvPicPr>
          <p:nvPr/>
        </p:nvPicPr>
        <p:blipFill>
          <a:blip r:embed="rId3" cstate="print"/>
          <a:srcRect l="22667"/>
          <a:stretch>
            <a:fillRect/>
          </a:stretch>
        </p:blipFill>
        <p:spPr>
          <a:xfrm>
            <a:off x="6172200" y="2468880"/>
            <a:ext cx="2433557" cy="1920240"/>
          </a:xfrm>
          <a:prstGeom prst="rect">
            <a:avLst/>
          </a:prstGeom>
        </p:spPr>
      </p:pic>
      <p:pic>
        <p:nvPicPr>
          <p:cNvPr id="8" name="Picture 7" descr="Strawberry Soci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381000"/>
            <a:ext cx="2970326" cy="192024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Schedule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Key Dates</a:t>
            </a:r>
          </a:p>
          <a:p>
            <a:pPr lvl="1"/>
            <a:r>
              <a:rPr lang="en-US" dirty="0" smtClean="0"/>
              <a:t>06/30/11: CCFS kick-off</a:t>
            </a:r>
          </a:p>
          <a:p>
            <a:pPr lvl="1"/>
            <a:r>
              <a:rPr lang="en-US" dirty="0" smtClean="0"/>
              <a:t>07/21/11: CCFS meeting #2</a:t>
            </a:r>
          </a:p>
          <a:p>
            <a:pPr lvl="1"/>
            <a:r>
              <a:rPr lang="en-US" dirty="0" smtClean="0"/>
              <a:t>08/08/11: CCFS meeting #3</a:t>
            </a:r>
          </a:p>
          <a:p>
            <a:pPr lvl="1"/>
            <a:r>
              <a:rPr lang="en-US" dirty="0" smtClean="0"/>
              <a:t>09/15/11: CCFS meeting #4</a:t>
            </a:r>
          </a:p>
          <a:p>
            <a:pPr lvl="1"/>
            <a:r>
              <a:rPr lang="en-US" dirty="0" smtClean="0"/>
              <a:t>09/26/11: Board of Selectmen</a:t>
            </a:r>
          </a:p>
          <a:p>
            <a:pPr lvl="1"/>
            <a:r>
              <a:rPr lang="en-US" b="1" dirty="0" smtClean="0"/>
              <a:t>10/04/11: Focus Group</a:t>
            </a:r>
          </a:p>
          <a:p>
            <a:pPr lvl="1"/>
            <a:r>
              <a:rPr lang="en-US" dirty="0" smtClean="0"/>
              <a:t>10/13/11: CCFS meeting #5</a:t>
            </a:r>
          </a:p>
          <a:p>
            <a:pPr lvl="1"/>
            <a:r>
              <a:rPr lang="en-US" b="1" dirty="0" smtClean="0"/>
              <a:t>10/29/11: State of the Town</a:t>
            </a:r>
          </a:p>
          <a:p>
            <a:pPr lvl="1"/>
            <a:r>
              <a:rPr lang="en-US" dirty="0" smtClean="0"/>
              <a:t>11/02/11: CCFS meeting #6</a:t>
            </a:r>
          </a:p>
          <a:p>
            <a:pPr lvl="1"/>
            <a:r>
              <a:rPr lang="en-US" b="1" dirty="0" smtClean="0"/>
              <a:t>11/17/11: Public Meeting, Hartwell A Pod</a:t>
            </a:r>
          </a:p>
          <a:p>
            <a:pPr lvl="1"/>
            <a:r>
              <a:rPr lang="en-US" dirty="0" smtClean="0"/>
              <a:t>12/01/11: CCFS meeting #7</a:t>
            </a:r>
          </a:p>
          <a:p>
            <a:pPr lvl="1"/>
            <a:r>
              <a:rPr lang="en-US" dirty="0" smtClean="0"/>
              <a:t>02-03/12: Visits to area community centers</a:t>
            </a:r>
          </a:p>
          <a:p>
            <a:pPr lvl="1"/>
            <a:r>
              <a:rPr lang="en-US" dirty="0" smtClean="0"/>
              <a:t>03/06/12: CCFS meeting #8</a:t>
            </a:r>
          </a:p>
          <a:p>
            <a:pPr lvl="1"/>
            <a:r>
              <a:rPr lang="en-US" dirty="0" smtClean="0"/>
              <a:t>04/15/12: Draft Final Report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 descr="C:\Users\Judy Barrett\AppData\Local\Microsoft\Windows\Temporary Internet Files\Content.IE5\U5Z8CPWN\MM90028319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608890"/>
            <a:ext cx="1676400" cy="164021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 draft report</a:t>
            </a:r>
          </a:p>
          <a:p>
            <a:r>
              <a:rPr lang="en-US" dirty="0" smtClean="0"/>
              <a:t>Present report to Board of Selectmen</a:t>
            </a:r>
          </a:p>
          <a:p>
            <a:r>
              <a:rPr lang="en-US" dirty="0" smtClean="0"/>
              <a:t>Selectmen decide whether to pursue a formal feasibility study – and if so, when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Community Center Feasibility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7EB3-6993-435D-B0F0-248660595B1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Groton">
      <a:dk1>
        <a:sysClr val="windowText" lastClr="000000"/>
      </a:dk1>
      <a:lt1>
        <a:srgbClr val="FFFFFF"/>
      </a:lt1>
      <a:dk2>
        <a:srgbClr val="990000"/>
      </a:dk2>
      <a:lt2>
        <a:srgbClr val="EAEBE9"/>
      </a:lt2>
      <a:accent1>
        <a:srgbClr val="81221D"/>
      </a:accent1>
      <a:accent2>
        <a:srgbClr val="BED4DC"/>
      </a:accent2>
      <a:accent3>
        <a:srgbClr val="3B5C36"/>
      </a:accent3>
      <a:accent4>
        <a:srgbClr val="FFC000"/>
      </a:accent4>
      <a:accent5>
        <a:srgbClr val="F4EBAA"/>
      </a:accent5>
      <a:accent6>
        <a:srgbClr val="B7B770"/>
      </a:accent6>
      <a:hlink>
        <a:srgbClr val="30656C"/>
      </a:hlink>
      <a:folHlink>
        <a:srgbClr val="666633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970</TotalTime>
  <Words>369</Words>
  <Application>Microsoft Office PowerPoint</Application>
  <PresentationFormat>On-screen Show (4:3)</PresentationFormat>
  <Paragraphs>109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Community Center Feasibility Committee</vt:lpstr>
      <vt:lpstr>Community Center Feasibility Committee</vt:lpstr>
      <vt:lpstr>Committee Charge from Selectmen</vt:lpstr>
      <vt:lpstr>Basic Parameters</vt:lpstr>
      <vt:lpstr>Potential Sites &amp; Assessment Criteria</vt:lpstr>
      <vt:lpstr>Progress</vt:lpstr>
      <vt:lpstr>Project Schedule</vt:lpstr>
      <vt:lpstr>Next Steps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Judith A. Barrett</dc:creator>
  <cp:lastModifiedBy>Higgins, Timothy S.</cp:lastModifiedBy>
  <cp:revision>310</cp:revision>
  <cp:lastPrinted>2012-03-22T16:16:03Z</cp:lastPrinted>
  <dcterms:created xsi:type="dcterms:W3CDTF">2011-09-26T03:31:28Z</dcterms:created>
  <dcterms:modified xsi:type="dcterms:W3CDTF">2012-03-22T16:16:32Z</dcterms:modified>
</cp:coreProperties>
</file>