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25"/>
  </p:notesMasterIdLst>
  <p:sldIdLst>
    <p:sldId id="256" r:id="rId2"/>
    <p:sldId id="263" r:id="rId3"/>
    <p:sldId id="278" r:id="rId4"/>
    <p:sldId id="267" r:id="rId5"/>
    <p:sldId id="288" r:id="rId6"/>
    <p:sldId id="289" r:id="rId7"/>
    <p:sldId id="264" r:id="rId8"/>
    <p:sldId id="261" r:id="rId9"/>
    <p:sldId id="290" r:id="rId10"/>
    <p:sldId id="262" r:id="rId11"/>
    <p:sldId id="266" r:id="rId12"/>
    <p:sldId id="276" r:id="rId13"/>
    <p:sldId id="281" r:id="rId14"/>
    <p:sldId id="282" r:id="rId15"/>
    <p:sldId id="277" r:id="rId16"/>
    <p:sldId id="268" r:id="rId17"/>
    <p:sldId id="269" r:id="rId18"/>
    <p:sldId id="284" r:id="rId19"/>
    <p:sldId id="292" r:id="rId20"/>
    <p:sldId id="291" r:id="rId21"/>
    <p:sldId id="285" r:id="rId22"/>
    <p:sldId id="286" r:id="rId23"/>
    <p:sldId id="287" r:id="rId24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1" d="100"/>
          <a:sy n="91" d="100"/>
        </p:scale>
        <p:origin x="-1542" y="792"/>
      </p:cViewPr>
      <p:guideLst>
        <p:guide orient="horz" pos="290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7AC6C-9F3F-402E-AFA0-748B7706E54B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7"/>
            <a:ext cx="5486400" cy="41562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897A-9C33-4892-82A7-9773FE65B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6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4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4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4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0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87135"/>
            <a:ext cx="5486400" cy="4464103"/>
          </a:xfrm>
        </p:spPr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1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1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6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6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84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7A-9C33-4892-82A7-9773FE65B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129B5C-9183-4F1B-8C1E-1866D10D6A10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25A3E-0D04-441F-9517-2A743B7D091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docid=wY0MnuFqcDFdSM&amp;tbnid=A8K5Xn0xVOmSRM:&amp;ved=0CAUQjRw&amp;url=http://www.concordma.gov/pages/ConcordMA_COA/index&amp;ei=WAdXUov6GpLb4AOTvYHoDA&amp;bvm=bv.53760139,d.dmg&amp;psig=AFQjCNFJ0wR7Kma2kHxPhSCSydpF9ac11Q&amp;ust=1381521622961379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0817840@N08/4033194064/in/set-72157622635015398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www.concordma.gov/pages/ConcordMA_COA/00E3F6AB-000F8513.0/wedslunch0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Space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Presentation to the State of the Town Meeting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Saturday, November 9,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199"/>
            <a:ext cx="7789433" cy="5257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One building for COA, PRC, and Community groups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Each department would have designated space for offices and certain activities, and shared spaces for other activities including community groups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COA and PRC schedules are complementary to allow of efficiency of space and parking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community would benefit from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being able to offer additional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types of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programming such as: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Dedicated fitness center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Educational kitchen for cooking classes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rts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crafts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studio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nformal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gathering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spaces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81000"/>
            <a:ext cx="754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Community Center</a:t>
            </a:r>
          </a:p>
        </p:txBody>
      </p:sp>
    </p:spTree>
    <p:extLst>
      <p:ext uri="{BB962C8B-B14F-4D97-AF65-F5344CB8AC3E}">
        <p14:creationId xmlns:p14="http://schemas.microsoft.com/office/powerpoint/2010/main" val="17422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25425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Nearby </a:t>
            </a: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Community Centers</a:t>
            </a:r>
            <a:br>
              <a:rPr lang="en-US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U:\In progress\New Space\OtherCOAs\Weston\par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25" y="1676400"/>
            <a:ext cx="1998776" cy="14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-BnAp7uipoUg/T2smy-PIQOI/AAAAAAAAAEk/3Y2gCNbJcvI/s128/IMG_56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16377"/>
            <a:ext cx="1913483" cy="14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0370" y="3217701"/>
            <a:ext cx="129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Weston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093" y="3175482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Sudbury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AutoShape 2" descr="data:image/jpeg;base64,/9j/4AAQSkZJRgABAQAAAQABAAD/2wCEAAkGBhQSERUUExQWFRUVGBwYGRgYFyAXGBoVFxoYFxoaFxYYHyYeGBwkGhcYHy8gJCcpLCwsGB4xNTAqNSYrLCkBCQoKDgwOGg8PGikkHCQpLCwsLCwtKiwsLCwsLCwpLCwsLCwsLCwsLCksLCwsLCwsKSwsKSwsLCwsLCwpKSwsKf/AABEIAKgA3AMBIgACEQEDEQH/xAAcAAACAgMBAQAAAAAAAAAAAAAFBgMEAAECBwj/xABEEAACAQIEAwQGBwcCBQUBAAABAhEAAwQSITEFQVEGImFxBxMygZGxFCNCUqHB0RUzQ2Jy4fCCkiRTorLxF2OTs8JE/8QAGQEAAwEBAQAAAAAAAAAAAAAAAQIDAAQF/8QAKxEAAgIBAwIFAwUBAAAAAAAAAAECEQMSITEEQRMiMlFhcYGRFSMzseEU/9oADAMBAAIRAxEAPwByy1vLVp8LAmRUZsnpXt6kzwXFohy1mWpctZlprARZa3lqTLUZxKAwWE9B3jroNFk0spqO7Y0YSk6irJEsE7CpUwTHltVROI691WjqTA2BnrEMDttJ5GpL2PusMvdXyGY6asNSBz6ba7GRyz6qK4Z2Y+iyS5VG7ihdSQJIHvJgD3muvV6TQrG8LW8uW49ww2YZXyEH7MZY93XlO9Ccb2dut7OKusBoFvH1izzU5Sp8wZJqf/avYt+nut2M9y6q+0yr5kD51RudosMv8ZDAmFlz/wBINLtnhmJtQfomEv8A9BIc7SRnnXqBNdp27Syct/D3bB5d0ZdN4ZYHMctJ8aV9Y+yHXQRXLYf/AG4D7Fq++sSLZUabmXiuf2pfPs4YAGfbuqPIQoOtR3O0NkKSLgcjKQqtmZi4lQoG81THGrqd69ZKoead8qP510JjqtSfVTZZdHiXb8suXLmLbQPZTT7KM58T3iBtt+dV7mDvtOfFXORIQLbHlIkxsd/nWNx+yf4yeyWGsnKDEwoJn+WJ8DyqftRZOQXXGXMAqNqT9jvAANzPIc8xqbzTfLLRwQXEV+DH4HbI+sa45Osvcdu8e7sCJ20ETOg8NJwywpIFpAdQAVkGYnUzpI13E6b90yNi7hzZLDnUQTCgg+0dWJ0GkH2uoXunMl8n2FUBxBNzvZIg+yvduHbMJCjRY5o52VUWa9VB21LEd2F8SDMiV3LHRNzLQqxG8vtiQFGeQCe57Ksqnckki2p1JJdtal/Z95gAzWRDTpbJ+rG1qC0ZOsRPOsbhjQM18/vPWSFVO8Np01A5A0NRtJUvWis5YzLkXKDK+uP7q3yzBJzuftNVbF4SVZVcxmXCqfvZmDXnJ6kkCrTYLDro15jlfOB62IucyApkHStNawikgrmJOZpDPLHmQRBMc62o1FHE3VHriXWBibYMkZhatgBdB79Y5VWxGKJDhSpdb/rVKgsGTT2CoiYGxM+FHPpthIy2p0nRB+JJEGujxsQMtsySdCQI6HY7/lQ1oXf2AL2WYXEW1cKu/rEZl1VvusCAdYGlSrwu60/UEB/aUuBlYR30YTr4aaga0VPGng9wA6RqSPGduVRLxS7OuWOgH5kmh4iB5isnB8Se8fVq0ZSSSwddf3iQAT5HrXacBuqIW7bUcl9WHjwBYyB4cqxsVeO9xvcAPkKq4ftGA10XQSVuECCR3YUxoepNNGWrZCvUj0h7gUSxAHiYH41EOOIJCsXyxooJ38dvxpY+kP8A8q2PF3LmYj7vlz6+dcPxJx7V60oHIKDzHNmPQ8ufgI6pdVN8RRyQ6TFHmTf0GNuJE6hIHVj+Qk/+K4L3Cfay+SjnIEkz4mf5DypXOPGk4i4Z1GXujn91RH9h0FVmv2iDK3H/AK2JnTLzb7unlUJZsj5kXjjwR4h+f9GjEX7Q1uOsa6O/LK9wggn7pQHTnVduNWAIW6DoQAil+8LdtwZUEaOgHQyaXlxarGSwg+Aj4DWpP2ncnQKBy0JPhziotruy/iPsg6eNpPct3jruEywIzKRnI1RyyjwJG1crxW4QIsBR3dGuAQI7yjKpIhtUMyvlpQP6TeI9r4KB7q5a1cbdn+JHxitaBrkG2xmII3tIY3CM2s7wxA1XQiMp3IqC5jW54kCJ0QIO790jU5QNgdqFNgdcx33kmubeGSYlZ6CJ+ArX8Av3ZbN+w2jXrlzQDvXHIITUTyMHWTr41DaxNl2y2bPrLjSe8umu7OzEn37mqnCeGPdzIu0kM52HUL95vwFN2A4dbw6ZUEdTzJ8TRjb5DKSj8sr8L4GtrvtDXCN4gKOijkPHer4xKzExVe7fLaCtDDdaDyO/KS03vIjxnAEc50JtXPvJz/qXZqFY3FYqxGZFdBu6g6jxAPd+BFHrUrtt0qdLwPgaa0/gKnKPyhJtdor7EGVInYLy6Tqa6t46/IJuMdZjQD3gRpRPtNgsPaAuEm0zNlDINCTr3l2jTegWMtYlFDgyhEhlGkHadJFI4P3OmORNWkWVtXCZLOSDOrE6+RNbXh2swJmffQdcZdO7t7j+lYrsdyx8yf1oeGHxA8MHrJNbi2N3X/cKBqgI2ru5aCgEjTb30fDQjyBj6VZH2wfKT8hXDcSs/wAx/wBJ/OgoxNsc9a02MG4Bb3T8po6EI5MMNxi2NkY/AfnWv2z0t/Fv7VQuWxod/LbrrWkuCm0ITUXH400GFUfE0p4jjK+sctMlj7KiPxYUxLbzAjMq6bnYVHhuy2DC9+7nY6ls2X8AapGkTluWLd5CAXuL72kg10cfYX7fwUn8qXlaJ0BEmp8JYe7Pq1WBAJYxqdY0qagNYX/bVnkHb3AfM1XucdBWBbaQN80QesVDc4NeAibckQIMR4yenxqbjOFyIjBgxyhWgQQw0zePKm0UDVZh49c+zaT4k/Ko7nHL3IoPJJ+dcYbg4cSXubxAIUaaaaGt38GLbZRMRm1MmZjeBpA2pniaV0IskW6XJG3Fb53ukeUCofpzfauk/wComumWXRPsu4DDqsimD9n2UJUWUMc4/UGtHG5cDSmo8i9beQTMgGCTJ133pg4DwAuQ9wlE6DRmB8thWerwwufXqVESgt6DT2i+WNZiKLYPEYS6YQFzE6uToPfStKLpjKVq0FhjLdsBFgQNFHIVBdvMwJGpjQTH/ioLnC7TEFbeUjYrp8etW24SrGTPL8BHSpvzv4B6fqVreKcGItr5sCZ05A9K5fHNlH1iAyCYGbuwc0EA/aB+FXrXBLa7A6CPaO0z161MvDUGyj/J/U/Gq0lwJYIN9xAa9vA0U7ssgbCOTVlvFjOHLOwOkRC94mN20gqRtyo19BT7qnbkOWg+Fd+pHQfCtRrA11PpNoZbauh1y3CAARtyNTphcREfUqNoljp7gKIPZBqJrHjU3Jx4Q6pi9j+zAOZzcRSATCKdSASNCevhS1bv5lzDWDB8J2J8Dr7xRztBjfV3TDyIGgPPwilfEuyg3FABObMvVW6/50NKpuzoSuPm+wQt3RV7hlhXukMAQFkAiYMiTB0oFgcQWUQfed6O8Bb64/0fmK6I7s55Oky8jiNEUf54RVnCuS8HYdJ/Wqqvodt/1qxhm7/u/SuxwiuxxLJJvdi+p1cae23zqO5c8APH/wAV25Aa5r9tvnWkYcta4jtNXNRr0/Gh3C8SQLgM6XG92x01omRoaXsPcAa5r/EPPypooRstoJk+O/6UQ4En/D4iev8A+aq2yOs6+X4Ve4OZs341lvjpRxrzAm/KXeM24tLH3h8jQDG3O5/n50ycbceqH9QpZx3sHSmzeoTD6Q12euFsMjNqTOvkSKh4wJuDl3fzNT9lT/wlvzb/ALjUPFX+sE6Qp+dVyP8Abohj/lf3B6iLtnWe+PHmPhTY47x06Up3G+stR99fmKY7vEbauys0ERIgnx5Ckw9y2bhFLtEe9b0jRvfqutUuFY/6Ndzhc0gjKTAk+ImpuM41HKZTMZpkRvHXyoe7a6VHKlbL4W6SPROJcWFhlUrOaSCOWXLv/uqDB9pvWWy6rEOEgnqCZ28Kqdsb4U25RHPejMzCPY2ykT7+lddlzbcXFa2ihSGMTEhdyWY7A0YxRGUmWsRx24qkhVJGw1M/hQq/2txKsFNtATt7TT+NNK+o5G37oqRVtn2Qpgjl191PKCfGwsZPuLWG47iGZgynTbKnP/UTV8Xbx+0R4d39KLHG2Rz2/lPLyFR2+OWC2QNJkD2TudqZRS5QG2+4u8Yxl9bgCM4GRNB94jXUDrRTswbjB/W5iQVgt79poX2ov3FvEh3CgKMqsR11AmiHY7Els4JJgqdSZ1zdfKotblExJBKMWgGZI8s0HTl51U4gksCJGYTG1FriGOR9sf8AWedVeLW9bcfcFS0+WzpnLztFPDW4EDQUZ7PXPrz/AEH5ig1sEUW4F+/2/ht+VUx8olPhhNi2sAnXy61Nhn7+p/EdPOvPmM5hJgHpz160V7Px9JX/AD7NdmuzkUKZdufvLmn2z865yDeNa6vmLlz+s/OuFuVyHXZ3O+nLrSbjG+sfl3jpTeX0M+POk7HfvH1nvGiuQDLbfc768vdUuHb/AIbE+f5CoLVzfUH3VLhHnDYn/OVNDkWXAMweKkqNOXyqzj/YNVsPhgoVhvGvw8fOu8cTl30pZWNEMcA4zcTC21UgRI2H3z+tS8SxrXFtM5BMOOmzDppQPgNj1iBRAMTJ20ar5abFo8pueP2lottk1Wohd+/b/rX5ip+LXwMQ88wvyqpcbvW/61+YrO0KE4hiAT3RsJoxtJhlu0di4J3/AMNdXNtBJ8fnVTBIdcwI90cqsvA2/vSSKQ5QzceDvbs/SmS3cl9FVnBErHszGkfGrfZzKLGKh/Wd0z3SkQjad7y3qDt3h2dLOVWbf2QdJCbkbVx2PtMMPipVhKGJB1hLgMTvBplySZJ2e4gXGWFVQNFksRr97Y01YA7+a/OvOuDY25aUgqYPgdKcuzWMLBw2kBTPmxp1ktURUKdkHErhQOwBYy2g8ztOlLvBuKO2KthxvcX2gFIIaNh4Gou1Bdbr5QzD1jGADEhm0gb0J4NauNi7Dsjj65NMjQBmGsxQc2OoDx2sxVtMRDK5JRdmVRzHMGr/AGP4gt03AqFChWQWzE766KI/GgvpE4Ldu3kezbZ+4VOXkQ2gOviasejnhl+0971yMgYJGYzqC08+kUrk+BlHewU+5Gu7/wD2GqnFP4f9Aq7cMM39Vz/7Ko8TP7vb2BSJeQ6Mn8jKqCedX+CNF8bxlahyr/kVxdYsQvLfTqKy2divfYkHZS8SfrEEn74+G9XeG8Ae3eS4XQhZkBhtEdaHLhVHL8a7+jr0/H+9U1/BPT8lu4ZuXDyLEjxrmagw+5HTQeVTsetKMcOu9KONA9Y0bT/m9Nl5pFKnED9a89ayMMVs6HnrXWHxD2ixRlUNBMqGn486ccQbdpmV/wBmWWU6r6u5iHB6EZmE++ssdorQICOHP/tYKzbHxYM34VuA0hTucSuOIZgy9AgBkbba71XxODdkJCvG/sH8dK9Jx3aj1du2DmW4UnK7lWJ9Y2bMtvJqEgzpypd45xTFMpufSWtoRMIGJA8p1nxNI8sXLS3uDZHHY21GCSRrLbj+Y1H2rtSbcAnRthP3al7K42bVuXZjnIJuaMZ2kSdNdNasYzh97EXrVrDwWMyTsqwDmJ2AHjXZL0kV6hT+is2yscsmcp0jn5Dxq1+0sSIAY67fVD9K9D4R2WUJaZcYzk3tYQqlwgEBNSDl7rwYgkivN8aLgZjm0zHTOSYkx3RrUN+xV13O8Revv+8BaNu5ljrsNaq3kOhII8xHzq1ww3fWic0FX5kj2G/Oh9wXBqwb3k/I0GrQYPcdO1j92yczKIOoE/ZTlIrfZK16lsRJZgsMJ0P8TNpJA1U86zjbkrZARXkH2gTHdTaCKuYQsFvK2WfVk90Ean1kzJPMT76ZLcmyTD9slYEixdIAk7aedWcNxxb5MBkCxvGpJ6xypCW+4YamY+9FMnY6+S92fupGv81TjOTlTG07WFL/AG5tWcwdXLIYMESSOgqbhXbu3iAcqXB3kTUje4SBt5UL4n6PLmLN24LiWy7OyBpLOEMGAPZWTE+NL/ZPDFHIJzAvaJkcxcGvmJotuwcBztzcVL6htmSd+eZp3qX0esfW3tIGVY6+0dzzqbtrYRrq5rSXCF0zM4MEtyRgI051J2IK53y27aDKBKMzTDbHMx2oSdcsKqxXxlxReeSAQ7jX+smqHEcSsWoZfYjfyqp2rwty5iLiojMPWOZVc2uYiNPlS/ewrJIbcEqfAjkehoRfkovON5G2Mi3Kx1JYEDQCPjVVDp5VgumeYEe6sJwXM87a1ig9B8TUOfnNTYe1nMZ4567e+sAy22Uk/e1B5HyqcNynXpXDYSDrcQ6aD1iiPcSIrEsEc1/3qfk1DUuwdPudX7XdmZHh/k0pcQ/eNrOu/uFNN98tse6lLENLsfGmi7A1R9AcZ4ZgkvO7iyrM2YtcX1h8wpuH/soFb9JSWpt27WZlJCkBUQrG5CqMoPh8DQntUVTF3VTOBmM5lCie7+7gmV13POaU+L8RuFhbUSDGpMb+egrn6jHHItLb/NDpuO5JjsRcGIuPddQ3MLpIb7vQQNqa+EYhXAKMcoA+1rrp3hG/jS0nCrjKMwtMrCIzGVgaHNHeieWnKjXZjsdjFfMtpmtaA3HZbdsgb5STqPGuKUdfHKJcmcJwd/6X6n666WKlSzCCpYTou0CZnoaK9qeLfR0OEwzd4gevvL9sj+Gh5IOfU02cMwi+qu28Oyvimta3VbujvDuK/MRMtz+QO36M8U7jN6sAxJzgwvWANYHKvWxz1QWp7gp9iL0cX3FsIWLKuKswDrAcXM0eZ1pKx+Ou+scZ30Yj2jG5r2TA9n2wyXEw1lc0qVuXLmYtlMFssRbIDGPOlF/RhiTJy2//AJP7U2pe4WmIHDy/rgS7GQ25P3GoeuDY7Zj7zXpVj0bYrf1aKfG4v5E1N/6e4sfYT/5FrNx9wLUuwJu38628ropUfaXNuqjaR0qxg8aVP1ly20/dBE77yTVp+wWNH8IHydf1rqx6PsYxAKKg6s409ykn8KZSjyLpkYMXZP8Ay/wq3wxUuXFt2sgZyB3YGkyZjkBJonhPRcv8W+zabIuXXzM/KjnCOxVjDlmQvmZSgJIkZtypA0Mc/Gs8sewVjZTw3ErdzF5bZUqilFggnKu/xOtBbjWVdu7bkMeQ3DfqKZ+F9jsNh3FxAwPsyzTObSIjnQfttwTC4bC38SMPnffV20Zz7Rg8iZik8SKG0M887YdqD66LQzwMrZeoJOWfImYqbgnFlR1YAhvaKbERyPmJpEw/EGUjU6GR5nXXrrRfDu1x/WRBtpJAgNmC7EDfb8a8zOnKWoUc+B4Fr2Iu5YEnOCTEhySI6nl7qV+KdiLwe5cs3LOJGZmdbb94CZIKsBt4GRG1XHx9w4VXsXWtlQFJBJlTEglZymdZGug1rXZvtBi7LIjYlBZgqwKlxlJLSVySzST3t9aVZOol6apdv7OhNPfuVbXBXbJ3tbh00gDTLJ8BqaZ19FJylrmMQRp+7yrJ03Mczyodjr9s5ouCIldCJJ1PdI0k/ChN98Sr5rF1nDKCzaTbM6quYQIP2hHLaKbMs7SeKSX1NGm7kifjHZO9hGy3AYJOVhBRo3g9fA61VwUKxkBswI1UaHqP0p0xXFb1/BCYysACjH1rhge6VcLzC6Hf2qSS59aoKlYmZq/T5J5MTeRUxWkpbBC5g2yC41tch0zZAB03Ec6oYjD2+ahfGCJ+JNFsXxZ3w30WAEV80/aO5g8ok/hUHEr4vWwmULBmQZ5RTIqDuIAJbObSD4zzEQfGlKZ1pz4paF639a0FiCSOZH/iaCns9b/5p/2/3rox7ohPZjp2z7U/SXtt6thlQidN5mFI5a/KkHG4zOxGoHTy5miPEcW2Zw8kgmM3QaUGtEZu9tP4eFQbTQLYwcIx1plW22cfzA94E6GABtTR6RsRfbFsigmxYS2uSe6QEVz3BrGvSkJ7Izj1UuAJMA8tWjyr07tdwvE38efUWbtwPatEECLWXINc/IyImpaai3EJf9GHEi1xwBLC0e5EEEsNB4RrXqBcRA18etebdl+H28L65cytjHsv6wo2YWVVZW0pGhY7kzyFVL3pGxdpyrJa9XqEgQSFjff5UYtQSiNH2PT57w/pPzWuorzzA+ki4ZJtoeWrH8IAoivpFPOyPc39qpaHocwK1SknpHtc7TjyINWE9IWGO+df9M/nWMM0VkUBTt1hD/FjzUirNvtXhW2vp8YogCqkSAec/gJrm6e+n+r5T+VUE4zYZwVu2zlDFoYd1Y3PQVPcx9sFGzKRPJgfaBA57TFOkBk+O0VfB0PxYV5j6aO1arbOCCMWOW4XzQsa90qNSdt69B4xxizbtO73FCpDGCDorA7DU+VfNXaTiP0jE3bq5iGdiC5lssmM3jFJIEnRV4WqlyGLAATI38Z8Io5w60bdzMLiMtyYYGCTvqp2Ig60rYfE5TqduXlG9W+H3Ll05EIGvPSeepAn9Kjkg39CbiOmF4YttDbMwQfesyuo5j8aCvbysy/dJHwophhdGSXSbIh15GYiX57/ADqhxy79fcOUqIBJHskkCSDEGT0qGFvU1YYM6sYrK+YyYEAbjaNQd6t3u0B7qKBNshUOoz51ysCgkCYBHQk0AHE7Z3ePd/attkcMyupKidwDBIBgH2t9hrV5Qvkq1YytxxTlyEpnBkFpVMrES7D2jzyjT87di5avLLlc6iJIIgwYEAiCGHiNqXMBw9LjAMzHMCFIXvEAwsrOViTpE++mPCYdEAW7bdNYChcvWIZtdxGsGdJIqfHBPhlexxTBJAvYe7ccfxLd7IOohcvLzp14elni1p2tWvVva7oLOq951kMwt2+8NOvWl632Du4qGs5dPazFUAJ2yxMrGnupx7D9ksTgPW5hab1mX+Iwgrm6IZ9qutU4j3uCeyPZu3cvYnDX1DqLZQx1Dr3kO4IOoNLnF/RNjrd5ls5Ltqe4xYKxX+ZeRG1eo9n+z1yziL164yH1swqzpLZtS29MVaLaDKmfNvbW2VKFZC5ch2gsO9plJkQRSzzE7eG9FuO431gVVt+rRJyj1hfcg6zQkuInnUIwcIqLJ88BHh2OdV7pOVCDEDmdSBNHsT2ru3VW0b7rZBmFZlB6LlnUdfwpKs3WnTbnPyozwcE3PZaYgKi+sOum/wBmg8bu0HSPnY7J9JaO6Ww97NkHd0tzny8zrpU/DeHYF7Y9fdxN9tyYFoKSPsqJn40U7K9kMT65bjlFtmy6EFGV5dCoBkRAJnSq9j0fY61t6l/J42/qApoY2oq+R0q5Mt9neHD2b2It+eVh8q2eyWGb2MeR/Vb/AEIqDEdm+IL/APzZh/K6n86oXsLiU9vC3l/0Ej8Krv7B2CbdhHP7vG2G85X9ahudg8Z9k2bn9N0fnFBn4hl9oMp8VK/OuV41G1wj3/rR+xvuXMZ2Sxqe1Y+DKT8Jmhz8NxC74e5pv3CR8YqXD8RyE5WInU946nqdasvxy44ClpVTJXk0cm5keFa4g3J+w1/Neu29Abth1WdAWI0Enxojdsphlawbive9W1y5lOYWysQmbmQCTXNn0hXkjuW48FA+Qrpu3Qv5kOHtKcrNmyiTlGaNAJBiD4U8XvsLJbbiL2h407plzsyzOXMSJHOKWnudJMwCOvTSi3aXj30khvV2bQA2s2xbBJ68zQzBQGBkAjUEiQPMdD15VCXIktyhj8NcQgsuUHVdQfcSOfgakwNq4jhsjwsFtCO6ep3ANGcdcLNbCR3IeFmM2wBB2jX41ewPGWBhhqAdzvrIg9Z568xSPK9PBtWxewToS7h5tMveBYyJ5ydzO3QRVXD8Zt27jLftfSUTurF0pEbNKjXu6RVbs/icrsHK/WSIO0z/ANOtQ8bgYl4HJZ/qjWOtSxx/coC5GD9tcOOv0G5PT6R3f+2a1c4rw8JcV+HDMR3GF5tCQImekzp5Ut5ZB0q4LS3XVCcgKxJIAlV5k6AaV3Pjcc74NjEtHOJJBXKSSGU7uQo7rA6b/Cp8fxQYi8Ge8/1oVcSWBYd1hDARtoDA2jxNB7FrVoOZpIkaDKNJ6mfKidm2NKilfBlTPTPR5xVLJdbt+1l1CEPAIDHvEMc2Zt4OwiKfrfF7LezetnycfrXgqnoelZ6/vRApkqHR9BJfU7Mp8iDXcV4El8kaCufpbjZm9zH9aJh5T0WYQ+0cRc8AoT8SB866T0PYRjJRrY6eszufMxlX3ZvOn+tUdbAooB4HsJgLQhcLaPiy5yfMtNGcPg0TRFVB0VQvyFSit0ORjYrdarJrGN1lamsrGA/a3iDWcMXSMxZVkiYDGCYOkxUqdlcLEGxbedSzqGZj1LETVDtH/wAWpw1nvMHUu49i3lM95ubfyiT5UZPD0A7xY/1XG/NopuEL3FftX2Bwn0W69uwqXEXMCsj2dSImNppbxfA+EpaR/WXld0Vslt8xBI1BDaCDO5p04oLVxWs4e0t24wKlh7FudMzXTIBHQSTS7d9FTaZcQvjKH8INPGq3YrvsInE7FkfuHvx/7mT5LVPhwK3ZZxGVgZgbqR8zT5xH0W3lH1VxLnUHuH8SQaGYj0a4tUL5EY/dVpbzA2/GqKUBGpHlWKzJ3TuKgV4XXT9PdTrxH0c4hcztauKBqxMHely7wG4NiD76lKF7oNlLBXdSdtQY6j8xTFcQXrUQZkOsCWA6KdI3oQnBr50W2Sf5ROnupg4F6PsffYMLTW1BDZ2GX4A6sahPG3uGrFzF44Z9Ac43MyCeZ8D1qG9dcmSQSf8ANa9aseh0ZpuBnJYszSBM6/ZOlQXvQ+M5j1iqeWUMBOwnoPeaaOmI+mjy23jbnQVp+INMgEHqDtIg/hpXqtr0braIAuMojU+qBaZMFWI7u/LWhyeiYmD60MvOBB3/AJj/AHp9aYNIkYdmAztZuQ2ofKSp6wQIrtuMr4jzEV7JwfsHZw2ts3ATvLyD0kRRBOAW29pbbT1AY9OYpdaXYOg8UHG0gwdfzqvguLEk52E9RtXsuM9H+Dac2HUSPaUZTr0yaCPKl0ejPB2zDB3nYl8p8ogCjribSxVscTTLow+Na+mDrTb/AOmWCcaG6nhnB+YrQ9FGH5Pe/wBw/SjqiameuiuqyspQmA1sNW6ysYyaysrKwTK0aysrGB9jgFlBlVCqzOUO4WTv3c0VKnCLI1FpJ6lQT8WmsrK1sFFtRAgaDpy+FbrKysE1W5rKygY1AmY1iJ5x0npXDYVCQSikjYlQSPIkVlZRMSKsbafhWMtZWUDGwKwVlZRMbNcNaU7gH3VusoGIzg0+6Pl8q4+gJ92PI1lZWMcNw8dW+NVb3A8w9th7gaysrUYgbs+0/vJHQr/etfsA9V+H9qysrUjH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RUUExQWFRUVGBwYGRgYFyAXGBoVFxoYFxoaFxYYHyYeGBwkGhcYHy8gJCcpLCwsGB4xNTAqNSYrLCkBCQoKDgwOGg8PGikkHCQpLCwsLCwtKiwsLCwsLCwpLCwsLCwsLCwsLCksLCwsLCwsKSwsKSwsLCwsLCwpKSwsKf/AABEIAKgA3AMBIgACEQEDEQH/xAAcAAACAgMBAQAAAAAAAAAAAAAFBgMEAAECBwj/xABEEAACAQIEAwQGBwcCBQUBAAABAhEAAwQSITEFQVEGImFxBxMygZGxFCNCUqHB0RUzQ2Jy4fCCkiRTorLxF2OTs8JE/8QAGQEAAwEBAQAAAAAAAAAAAAAAAQIDAAQF/8QAKxEAAgIBAwIFAwUBAAAAAAAAAAECEQMSITEEQRMiMlFhcYGRFSMzseEU/9oADAMBAAIRAxEAPwByy1vLVp8LAmRUZsnpXt6kzwXFohy1mWpctZlprARZa3lqTLUZxKAwWE9B3jroNFk0spqO7Y0YSk6irJEsE7CpUwTHltVROI691WjqTA2BnrEMDttJ5GpL2PusMvdXyGY6asNSBz6ba7GRyz6qK4Z2Y+iyS5VG7ihdSQJIHvJgD3muvV6TQrG8LW8uW49ww2YZXyEH7MZY93XlO9Ccb2dut7OKusBoFvH1izzU5Sp8wZJqf/avYt+nut2M9y6q+0yr5kD51RudosMv8ZDAmFlz/wBINLtnhmJtQfomEv8A9BIc7SRnnXqBNdp27Syct/D3bB5d0ZdN4ZYHMctJ8aV9Y+yHXQRXLYf/AG4D7Fq++sSLZUabmXiuf2pfPs4YAGfbuqPIQoOtR3O0NkKSLgcjKQqtmZi4lQoG81THGrqd69ZKoead8qP510JjqtSfVTZZdHiXb8suXLmLbQPZTT7KM58T3iBtt+dV7mDvtOfFXORIQLbHlIkxsd/nWNx+yf4yeyWGsnKDEwoJn+WJ8DyqftRZOQXXGXMAqNqT9jvAANzPIc8xqbzTfLLRwQXEV+DH4HbI+sa45Osvcdu8e7sCJ20ETOg8NJwywpIFpAdQAVkGYnUzpI13E6b90yNi7hzZLDnUQTCgg+0dWJ0GkH2uoXunMl8n2FUBxBNzvZIg+yvduHbMJCjRY5o52VUWa9VB21LEd2F8SDMiV3LHRNzLQqxG8vtiQFGeQCe57Ksqnckki2p1JJdtal/Z95gAzWRDTpbJ+rG1qC0ZOsRPOsbhjQM18/vPWSFVO8Np01A5A0NRtJUvWis5YzLkXKDK+uP7q3yzBJzuftNVbF4SVZVcxmXCqfvZmDXnJ6kkCrTYLDro15jlfOB62IucyApkHStNawikgrmJOZpDPLHmQRBMc62o1FHE3VHriXWBibYMkZhatgBdB79Y5VWxGKJDhSpdb/rVKgsGTT2CoiYGxM+FHPpthIy2p0nRB+JJEGujxsQMtsySdCQI6HY7/lQ1oXf2AL2WYXEW1cKu/rEZl1VvusCAdYGlSrwu60/UEB/aUuBlYR30YTr4aaga0VPGng9wA6RqSPGduVRLxS7OuWOgH5kmh4iB5isnB8Se8fVq0ZSSSwddf3iQAT5HrXacBuqIW7bUcl9WHjwBYyB4cqxsVeO9xvcAPkKq4ftGA10XQSVuECCR3YUxoepNNGWrZCvUj0h7gUSxAHiYH41EOOIJCsXyxooJ38dvxpY+kP8A8q2PF3LmYj7vlz6+dcPxJx7V60oHIKDzHNmPQ8ufgI6pdVN8RRyQ6TFHmTf0GNuJE6hIHVj+Qk/+K4L3Cfay+SjnIEkz4mf5DypXOPGk4i4Z1GXujn91RH9h0FVmv2iDK3H/AK2JnTLzb7unlUJZsj5kXjjwR4h+f9GjEX7Q1uOsa6O/LK9wggn7pQHTnVduNWAIW6DoQAil+8LdtwZUEaOgHQyaXlxarGSwg+Aj4DWpP2ncnQKBy0JPhziotruy/iPsg6eNpPct3jruEywIzKRnI1RyyjwJG1crxW4QIsBR3dGuAQI7yjKpIhtUMyvlpQP6TeI9r4KB7q5a1cbdn+JHxitaBrkG2xmII3tIY3CM2s7wxA1XQiMp3IqC5jW54kCJ0QIO790jU5QNgdqFNgdcx33kmubeGSYlZ6CJ+ArX8Av3ZbN+w2jXrlzQDvXHIITUTyMHWTr41DaxNl2y2bPrLjSe8umu7OzEn37mqnCeGPdzIu0kM52HUL95vwFN2A4dbw6ZUEdTzJ8TRjb5DKSj8sr8L4GtrvtDXCN4gKOijkPHer4xKzExVe7fLaCtDDdaDyO/KS03vIjxnAEc50JtXPvJz/qXZqFY3FYqxGZFdBu6g6jxAPd+BFHrUrtt0qdLwPgaa0/gKnKPyhJtdor7EGVInYLy6Tqa6t46/IJuMdZjQD3gRpRPtNgsPaAuEm0zNlDINCTr3l2jTegWMtYlFDgyhEhlGkHadJFI4P3OmORNWkWVtXCZLOSDOrE6+RNbXh2swJmffQdcZdO7t7j+lYrsdyx8yf1oeGHxA8MHrJNbi2N3X/cKBqgI2ru5aCgEjTb30fDQjyBj6VZH2wfKT8hXDcSs/wAx/wBJ/OgoxNsc9a02MG4Bb3T8po6EI5MMNxi2NkY/AfnWv2z0t/Fv7VQuWxod/LbrrWkuCm0ITUXH400GFUfE0p4jjK+sctMlj7KiPxYUxLbzAjMq6bnYVHhuy2DC9+7nY6ls2X8AapGkTluWLd5CAXuL72kg10cfYX7fwUn8qXlaJ0BEmp8JYe7Pq1WBAJYxqdY0qagNYX/bVnkHb3AfM1XucdBWBbaQN80QesVDc4NeAibckQIMR4yenxqbjOFyIjBgxyhWgQQw0zePKm0UDVZh49c+zaT4k/Ko7nHL3IoPJJ+dcYbg4cSXubxAIUaaaaGt38GLbZRMRm1MmZjeBpA2pniaV0IskW6XJG3Fb53ukeUCofpzfauk/wComumWXRPsu4DDqsimD9n2UJUWUMc4/UGtHG5cDSmo8i9beQTMgGCTJ133pg4DwAuQ9wlE6DRmB8thWerwwufXqVESgt6DT2i+WNZiKLYPEYS6YQFzE6uToPfStKLpjKVq0FhjLdsBFgQNFHIVBdvMwJGpjQTH/ioLnC7TEFbeUjYrp8etW24SrGTPL8BHSpvzv4B6fqVreKcGItr5sCZ05A9K5fHNlH1iAyCYGbuwc0EA/aB+FXrXBLa7A6CPaO0z161MvDUGyj/J/U/Gq0lwJYIN9xAa9vA0U7ssgbCOTVlvFjOHLOwOkRC94mN20gqRtyo19BT7qnbkOWg+Fd+pHQfCtRrA11PpNoZbauh1y3CAARtyNTphcREfUqNoljp7gKIPZBqJrHjU3Jx4Q6pi9j+zAOZzcRSATCKdSASNCevhS1bv5lzDWDB8J2J8Dr7xRztBjfV3TDyIGgPPwilfEuyg3FABObMvVW6/50NKpuzoSuPm+wQt3RV7hlhXukMAQFkAiYMiTB0oFgcQWUQfed6O8Bb64/0fmK6I7s55Oky8jiNEUf54RVnCuS8HYdJ/Wqqvodt/1qxhm7/u/SuxwiuxxLJJvdi+p1cae23zqO5c8APH/wAV25Aa5r9tvnWkYcta4jtNXNRr0/Gh3C8SQLgM6XG92x01omRoaXsPcAa5r/EPPypooRstoJk+O/6UQ4En/D4iev8A+aq2yOs6+X4Ve4OZs341lvjpRxrzAm/KXeM24tLH3h8jQDG3O5/n50ycbceqH9QpZx3sHSmzeoTD6Q12euFsMjNqTOvkSKh4wJuDl3fzNT9lT/wlvzb/ALjUPFX+sE6Qp+dVyP8Abohj/lf3B6iLtnWe+PHmPhTY47x06Up3G+stR99fmKY7vEbauys0ERIgnx5Ckw9y2bhFLtEe9b0jRvfqutUuFY/6Ndzhc0gjKTAk+ImpuM41HKZTMZpkRvHXyoe7a6VHKlbL4W6SPROJcWFhlUrOaSCOWXLv/uqDB9pvWWy6rEOEgnqCZ28Kqdsb4U25RHPejMzCPY2ykT7+lddlzbcXFa2ihSGMTEhdyWY7A0YxRGUmWsRx24qkhVJGw1M/hQq/2txKsFNtATt7TT+NNK+o5G37oqRVtn2Qpgjl191PKCfGwsZPuLWG47iGZgynTbKnP/UTV8Xbx+0R4d39KLHG2Rz2/lPLyFR2+OWC2QNJkD2TudqZRS5QG2+4u8Yxl9bgCM4GRNB94jXUDrRTswbjB/W5iQVgt79poX2ov3FvEh3CgKMqsR11AmiHY7Els4JJgqdSZ1zdfKotblExJBKMWgGZI8s0HTl51U4gksCJGYTG1FriGOR9sf8AWedVeLW9bcfcFS0+WzpnLztFPDW4EDQUZ7PXPrz/AEH5ig1sEUW4F+/2/ht+VUx8olPhhNi2sAnXy61Nhn7+p/EdPOvPmM5hJgHpz160V7Px9JX/AD7NdmuzkUKZdufvLmn2z865yDeNa6vmLlz+s/OuFuVyHXZ3O+nLrSbjG+sfl3jpTeX0M+POk7HfvH1nvGiuQDLbfc768vdUuHb/AIbE+f5CoLVzfUH3VLhHnDYn/OVNDkWXAMweKkqNOXyqzj/YNVsPhgoVhvGvw8fOu8cTl30pZWNEMcA4zcTC21UgRI2H3z+tS8SxrXFtM5BMOOmzDppQPgNj1iBRAMTJ20ar5abFo8pueP2lottk1Wohd+/b/rX5ip+LXwMQ88wvyqpcbvW/61+YrO0KE4hiAT3RsJoxtJhlu0di4J3/AMNdXNtBJ8fnVTBIdcwI90cqsvA2/vSSKQ5QzceDvbs/SmS3cl9FVnBErHszGkfGrfZzKLGKh/Wd0z3SkQjad7y3qDt3h2dLOVWbf2QdJCbkbVx2PtMMPipVhKGJB1hLgMTvBplySZJ2e4gXGWFVQNFksRr97Y01YA7+a/OvOuDY25aUgqYPgdKcuzWMLBw2kBTPmxp1ktURUKdkHErhQOwBYy2g8ztOlLvBuKO2KthxvcX2gFIIaNh4Gou1Bdbr5QzD1jGADEhm0gb0J4NauNi7Dsjj65NMjQBmGsxQc2OoDx2sxVtMRDK5JRdmVRzHMGr/AGP4gt03AqFChWQWzE766KI/GgvpE4Ldu3kezbZ+4VOXkQ2gOviasejnhl+0971yMgYJGYzqC08+kUrk+BlHewU+5Gu7/wD2GqnFP4f9Aq7cMM39Vz/7Ko8TP7vb2BSJeQ6Mn8jKqCedX+CNF8bxlahyr/kVxdYsQvLfTqKy2divfYkHZS8SfrEEn74+G9XeG8Ae3eS4XQhZkBhtEdaHLhVHL8a7+jr0/H+9U1/BPT8lu4ZuXDyLEjxrmagw+5HTQeVTsetKMcOu9KONA9Y0bT/m9Nl5pFKnED9a89ayMMVs6HnrXWHxD2ixRlUNBMqGn486ccQbdpmV/wBmWWU6r6u5iHB6EZmE++ssdorQICOHP/tYKzbHxYM34VuA0hTucSuOIZgy9AgBkbba71XxODdkJCvG/sH8dK9Jx3aj1du2DmW4UnK7lWJ9Y2bMtvJqEgzpypd45xTFMpufSWtoRMIGJA8p1nxNI8sXLS3uDZHHY21GCSRrLbj+Y1H2rtSbcAnRthP3al7K42bVuXZjnIJuaMZ2kSdNdNasYzh97EXrVrDwWMyTsqwDmJ2AHjXZL0kV6hT+is2yscsmcp0jn5Dxq1+0sSIAY67fVD9K9D4R2WUJaZcYzk3tYQqlwgEBNSDl7rwYgkivN8aLgZjm0zHTOSYkx3RrUN+xV13O8Revv+8BaNu5ljrsNaq3kOhII8xHzq1ww3fWic0FX5kj2G/Oh9wXBqwb3k/I0GrQYPcdO1j92yczKIOoE/ZTlIrfZK16lsRJZgsMJ0P8TNpJA1U86zjbkrZARXkH2gTHdTaCKuYQsFvK2WfVk90Ean1kzJPMT76ZLcmyTD9slYEixdIAk7aedWcNxxb5MBkCxvGpJ6xypCW+4YamY+9FMnY6+S92fupGv81TjOTlTG07WFL/AG5tWcwdXLIYMESSOgqbhXbu3iAcqXB3kTUje4SBt5UL4n6PLmLN24LiWy7OyBpLOEMGAPZWTE+NL/ZPDFHIJzAvaJkcxcGvmJotuwcBztzcVL6htmSd+eZp3qX0esfW3tIGVY6+0dzzqbtrYRrq5rSXCF0zM4MEtyRgI051J2IK53y27aDKBKMzTDbHMx2oSdcsKqxXxlxReeSAQ7jX+smqHEcSsWoZfYjfyqp2rwty5iLiojMPWOZVc2uYiNPlS/ewrJIbcEqfAjkehoRfkovON5G2Mi3Kx1JYEDQCPjVVDp5VgumeYEe6sJwXM87a1ig9B8TUOfnNTYe1nMZ4567e+sAy22Uk/e1B5HyqcNynXpXDYSDrcQ6aD1iiPcSIrEsEc1/3qfk1DUuwdPudX7XdmZHh/k0pcQ/eNrOu/uFNN98tse6lLENLsfGmi7A1R9AcZ4ZgkvO7iyrM2YtcX1h8wpuH/soFb9JSWpt27WZlJCkBUQrG5CqMoPh8DQntUVTF3VTOBmM5lCie7+7gmV13POaU+L8RuFhbUSDGpMb+egrn6jHHItLb/NDpuO5JjsRcGIuPddQ3MLpIb7vQQNqa+EYhXAKMcoA+1rrp3hG/jS0nCrjKMwtMrCIzGVgaHNHeieWnKjXZjsdjFfMtpmtaA3HZbdsgb5STqPGuKUdfHKJcmcJwd/6X6n666WKlSzCCpYTou0CZnoaK9qeLfR0OEwzd4gevvL9sj+Gh5IOfU02cMwi+qu28Oyvimta3VbujvDuK/MRMtz+QO36M8U7jN6sAxJzgwvWANYHKvWxz1QWp7gp9iL0cX3FsIWLKuKswDrAcXM0eZ1pKx+Ou+scZ30Yj2jG5r2TA9n2wyXEw1lc0qVuXLmYtlMFssRbIDGPOlF/RhiTJy2//AJP7U2pe4WmIHDy/rgS7GQ25P3GoeuDY7Zj7zXpVj0bYrf1aKfG4v5E1N/6e4sfYT/5FrNx9wLUuwJu38628ropUfaXNuqjaR0qxg8aVP1ly20/dBE77yTVp+wWNH8IHydf1rqx6PsYxAKKg6s409ykn8KZSjyLpkYMXZP8Ay/wq3wxUuXFt2sgZyB3YGkyZjkBJonhPRcv8W+zabIuXXzM/KjnCOxVjDlmQvmZSgJIkZtypA0Mc/Gs8sewVjZTw3ErdzF5bZUqilFggnKu/xOtBbjWVdu7bkMeQ3DfqKZ+F9jsNh3FxAwPsyzTObSIjnQfttwTC4bC38SMPnffV20Zz7Rg8iZik8SKG0M887YdqD66LQzwMrZeoJOWfImYqbgnFlR1YAhvaKbERyPmJpEw/EGUjU6GR5nXXrrRfDu1x/WRBtpJAgNmC7EDfb8a8zOnKWoUc+B4Fr2Iu5YEnOCTEhySI6nl7qV+KdiLwe5cs3LOJGZmdbb94CZIKsBt4GRG1XHx9w4VXsXWtlQFJBJlTEglZymdZGug1rXZvtBi7LIjYlBZgqwKlxlJLSVySzST3t9aVZOol6apdv7OhNPfuVbXBXbJ3tbh00gDTLJ8BqaZ19FJylrmMQRp+7yrJ03Mczyodjr9s5ouCIldCJJ1PdI0k/ChN98Sr5rF1nDKCzaTbM6quYQIP2hHLaKbMs7SeKSX1NGm7kifjHZO9hGy3AYJOVhBRo3g9fA61VwUKxkBswI1UaHqP0p0xXFb1/BCYysACjH1rhge6VcLzC6Hf2qSS59aoKlYmZq/T5J5MTeRUxWkpbBC5g2yC41tch0zZAB03Ec6oYjD2+ahfGCJ+JNFsXxZ3w30WAEV80/aO5g8ok/hUHEr4vWwmULBmQZ5RTIqDuIAJbObSD4zzEQfGlKZ1pz4paF639a0FiCSOZH/iaCns9b/5p/2/3rox7ohPZjp2z7U/SXtt6thlQidN5mFI5a/KkHG4zOxGoHTy5miPEcW2Zw8kgmM3QaUGtEZu9tP4eFQbTQLYwcIx1plW22cfzA94E6GABtTR6RsRfbFsigmxYS2uSe6QEVz3BrGvSkJ7Izj1UuAJMA8tWjyr07tdwvE38efUWbtwPatEECLWXINc/IyImpaai3EJf9GHEi1xwBLC0e5EEEsNB4RrXqBcRA18etebdl+H28L65cytjHsv6wo2YWVVZW0pGhY7kzyFVL3pGxdpyrJa9XqEgQSFjff5UYtQSiNH2PT57w/pPzWuorzzA+ki4ZJtoeWrH8IAoivpFPOyPc39qpaHocwK1SknpHtc7TjyINWE9IWGO+df9M/nWMM0VkUBTt1hD/FjzUirNvtXhW2vp8YogCqkSAec/gJrm6e+n+r5T+VUE4zYZwVu2zlDFoYd1Y3PQVPcx9sFGzKRPJgfaBA57TFOkBk+O0VfB0PxYV5j6aO1arbOCCMWOW4XzQsa90qNSdt69B4xxizbtO73FCpDGCDorA7DU+VfNXaTiP0jE3bq5iGdiC5lssmM3jFJIEnRV4WqlyGLAATI38Z8Io5w60bdzMLiMtyYYGCTvqp2Ig60rYfE5TqduXlG9W+H3Ll05EIGvPSeepAn9Kjkg39CbiOmF4YttDbMwQfesyuo5j8aCvbysy/dJHwophhdGSXSbIh15GYiX57/ADqhxy79fcOUqIBJHskkCSDEGT0qGFvU1YYM6sYrK+YyYEAbjaNQd6t3u0B7qKBNshUOoz51ysCgkCYBHQk0AHE7Z3ePd/attkcMyupKidwDBIBgH2t9hrV5Qvkq1YytxxTlyEpnBkFpVMrES7D2jzyjT87di5avLLlc6iJIIgwYEAiCGHiNqXMBw9LjAMzHMCFIXvEAwsrOViTpE++mPCYdEAW7bdNYChcvWIZtdxGsGdJIqfHBPhlexxTBJAvYe7ccfxLd7IOohcvLzp14elni1p2tWvVva7oLOq951kMwt2+8NOvWl632Du4qGs5dPazFUAJ2yxMrGnupx7D9ksTgPW5hab1mX+Iwgrm6IZ9qutU4j3uCeyPZu3cvYnDX1DqLZQx1Dr3kO4IOoNLnF/RNjrd5ls5Ltqe4xYKxX+ZeRG1eo9n+z1yziL164yH1swqzpLZtS29MVaLaDKmfNvbW2VKFZC5ch2gsO9plJkQRSzzE7eG9FuO431gVVt+rRJyj1hfcg6zQkuInnUIwcIqLJ88BHh2OdV7pOVCDEDmdSBNHsT2ru3VW0b7rZBmFZlB6LlnUdfwpKs3WnTbnPyozwcE3PZaYgKi+sOum/wBmg8bu0HSPnY7J9JaO6Ww97NkHd0tzny8zrpU/DeHYF7Y9fdxN9tyYFoKSPsqJn40U7K9kMT65bjlFtmy6EFGV5dCoBkRAJnSq9j0fY61t6l/J42/qApoY2oq+R0q5Mt9neHD2b2It+eVh8q2eyWGb2MeR/Vb/AEIqDEdm+IL/APzZh/K6n86oXsLiU9vC3l/0Ej8Krv7B2CbdhHP7vG2G85X9ahudg8Z9k2bn9N0fnFBn4hl9oMp8VK/OuV41G1wj3/rR+xvuXMZ2Sxqe1Y+DKT8Jmhz8NxC74e5pv3CR8YqXD8RyE5WInU946nqdasvxy44ClpVTJXk0cm5keFa4g3J+w1/Neu29Abth1WdAWI0Enxojdsphlawbive9W1y5lOYWysQmbmQCTXNn0hXkjuW48FA+Qrpu3Qv5kOHtKcrNmyiTlGaNAJBiD4U8XvsLJbbiL2h407plzsyzOXMSJHOKWnudJMwCOvTSi3aXj30khvV2bQA2s2xbBJ68zQzBQGBkAjUEiQPMdD15VCXIktyhj8NcQgsuUHVdQfcSOfgakwNq4jhsjwsFtCO6ep3ANGcdcLNbCR3IeFmM2wBB2jX41ewPGWBhhqAdzvrIg9Z568xSPK9PBtWxewToS7h5tMveBYyJ5ydzO3QRVXD8Zt27jLftfSUTurF0pEbNKjXu6RVbs/icrsHK/WSIO0z/ANOtQ8bgYl4HJZ/qjWOtSxx/coC5GD9tcOOv0G5PT6R3f+2a1c4rw8JcV+HDMR3GF5tCQImekzp5Ut5ZB0q4LS3XVCcgKxJIAlV5k6AaV3Pjcc74NjEtHOJJBXKSSGU7uQo7rA6b/Cp8fxQYi8Ge8/1oVcSWBYd1hDARtoDA2jxNB7FrVoOZpIkaDKNJ6mfKidm2NKilfBlTPTPR5xVLJdbt+1l1CEPAIDHvEMc2Zt4OwiKfrfF7LezetnycfrXgqnoelZ6/vRApkqHR9BJfU7Mp8iDXcV4El8kaCufpbjZm9zH9aJh5T0WYQ+0cRc8AoT8SB866T0PYRjJRrY6eszufMxlX3ZvOn+tUdbAooB4HsJgLQhcLaPiy5yfMtNGcPg0TRFVB0VQvyFSit0ORjYrdarJrGN1lamsrGA/a3iDWcMXSMxZVkiYDGCYOkxUqdlcLEGxbedSzqGZj1LETVDtH/wAWpw1nvMHUu49i3lM95ubfyiT5UZPD0A7xY/1XG/NopuEL3FftX2Bwn0W69uwqXEXMCsj2dSImNppbxfA+EpaR/WXld0Vslt8xBI1BDaCDO5p04oLVxWs4e0t24wKlh7FudMzXTIBHQSTS7d9FTaZcQvjKH8INPGq3YrvsInE7FkfuHvx/7mT5LVPhwK3ZZxGVgZgbqR8zT5xH0W3lH1VxLnUHuH8SQaGYj0a4tUL5EY/dVpbzA2/GqKUBGpHlWKzJ3TuKgV4XXT9PdTrxH0c4hcztauKBqxMHely7wG4NiD76lKF7oNlLBXdSdtQY6j8xTFcQXrUQZkOsCWA6KdI3oQnBr50W2Sf5ROnupg4F6PsffYMLTW1BDZ2GX4A6sahPG3uGrFzF44Z9Ac43MyCeZ8D1qG9dcmSQSf8ANa9aseh0ZpuBnJYszSBM6/ZOlQXvQ+M5j1iqeWUMBOwnoPeaaOmI+mjy23jbnQVp+INMgEHqDtIg/hpXqtr0braIAuMojU+qBaZMFWI7u/LWhyeiYmD60MvOBB3/AJj/AHp9aYNIkYdmAztZuQ2ofKSp6wQIrtuMr4jzEV7JwfsHZw2ts3ATvLyD0kRRBOAW29pbbT1AY9OYpdaXYOg8UHG0gwdfzqvguLEk52E9RtXsuM9H+Dac2HUSPaUZTr0yaCPKl0ejPB2zDB3nYl8p8ogCjribSxVscTTLow+Na+mDrTb/AOmWCcaG6nhnB+YrQ9FGH5Pe/wBw/SjqiameuiuqyspQmA1sNW6ysYyaysrKwTK0aysrGB9jgFlBlVCqzOUO4WTv3c0VKnCLI1FpJ6lQT8WmsrK1sFFtRAgaDpy+FbrKysE1W5rKygY1AmY1iJ5x0npXDYVCQSikjYlQSPIkVlZRMSKsbafhWMtZWUDGwKwVlZRMbNcNaU7gH3VusoGIzg0+6Pl8q4+gJ92PI1lZWMcNw8dW+NVb3A8w9th7gaysrUYgbs+0/vJHQr/etfsA9V+H9qysrUjH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hQSERUUExQWFRUVGBwYGRgYFyAXGBoVFxoYFxoaFxYYHyYeGBwkGhcYHy8gJCcpLCwsGB4xNTAqNSYrLCkBCQoKDgwOGg8PGikkHCQpLCwsLCwtKiwsLCwsLCwpLCwsLCwsLCwsLCksLCwsLCwsKSwsKSwsLCwsLCwpKSwsKf/AABEIAKgA3AMBIgACEQEDEQH/xAAcAAACAgMBAQAAAAAAAAAAAAAFBgMEAAECBwj/xABEEAACAQIEAwQGBwcCBQUBAAABAhEAAwQSITEFQVEGImFxBxMygZGxFCNCUqHB0RUzQ2Jy4fCCkiRTorLxF2OTs8JE/8QAGQEAAwEBAQAAAAAAAAAAAAAAAQIDAAQF/8QAKxEAAgIBAwIFAwUBAAAAAAAAAAECEQMSITEEQRMiMlFhcYGRFSMzseEU/9oADAMBAAIRAxEAPwByy1vLVp8LAmRUZsnpXt6kzwXFohy1mWpctZlprARZa3lqTLUZxKAwWE9B3jroNFk0spqO7Y0YSk6irJEsE7CpUwTHltVROI691WjqTA2BnrEMDttJ5GpL2PusMvdXyGY6asNSBz6ba7GRyz6qK4Z2Y+iyS5VG7ihdSQJIHvJgD3muvV6TQrG8LW8uW49ww2YZXyEH7MZY93XlO9Ccb2dut7OKusBoFvH1izzU5Sp8wZJqf/avYt+nut2M9y6q+0yr5kD51RudosMv8ZDAmFlz/wBINLtnhmJtQfomEv8A9BIc7SRnnXqBNdp27Syct/D3bB5d0ZdN4ZYHMctJ8aV9Y+yHXQRXLYf/AG4D7Fq++sSLZUabmXiuf2pfPs4YAGfbuqPIQoOtR3O0NkKSLgcjKQqtmZi4lQoG81THGrqd69ZKoead8qP510JjqtSfVTZZdHiXb8suXLmLbQPZTT7KM58T3iBtt+dV7mDvtOfFXORIQLbHlIkxsd/nWNx+yf4yeyWGsnKDEwoJn+WJ8DyqftRZOQXXGXMAqNqT9jvAANzPIc8xqbzTfLLRwQXEV+DH4HbI+sa45Osvcdu8e7sCJ20ETOg8NJwywpIFpAdQAVkGYnUzpI13E6b90yNi7hzZLDnUQTCgg+0dWJ0GkH2uoXunMl8n2FUBxBNzvZIg+yvduHbMJCjRY5o52VUWa9VB21LEd2F8SDMiV3LHRNzLQqxG8vtiQFGeQCe57Ksqnckki2p1JJdtal/Z95gAzWRDTpbJ+rG1qC0ZOsRPOsbhjQM18/vPWSFVO8Np01A5A0NRtJUvWis5YzLkXKDK+uP7q3yzBJzuftNVbF4SVZVcxmXCqfvZmDXnJ6kkCrTYLDro15jlfOB62IucyApkHStNawikgrmJOZpDPLHmQRBMc62o1FHE3VHriXWBibYMkZhatgBdB79Y5VWxGKJDhSpdb/rVKgsGTT2CoiYGxM+FHPpthIy2p0nRB+JJEGujxsQMtsySdCQI6HY7/lQ1oXf2AL2WYXEW1cKu/rEZl1VvusCAdYGlSrwu60/UEB/aUuBlYR30YTr4aaga0VPGng9wA6RqSPGduVRLxS7OuWOgH5kmh4iB5isnB8Se8fVq0ZSSSwddf3iQAT5HrXacBuqIW7bUcl9WHjwBYyB4cqxsVeO9xvcAPkKq4ftGA10XQSVuECCR3YUxoepNNGWrZCvUj0h7gUSxAHiYH41EOOIJCsXyxooJ38dvxpY+kP8A8q2PF3LmYj7vlz6+dcPxJx7V60oHIKDzHNmPQ8ufgI6pdVN8RRyQ6TFHmTf0GNuJE6hIHVj+Qk/+K4L3Cfay+SjnIEkz4mf5DypXOPGk4i4Z1GXujn91RH9h0FVmv2iDK3H/AK2JnTLzb7unlUJZsj5kXjjwR4h+f9GjEX7Q1uOsa6O/LK9wggn7pQHTnVduNWAIW6DoQAil+8LdtwZUEaOgHQyaXlxarGSwg+Aj4DWpP2ncnQKBy0JPhziotruy/iPsg6eNpPct3jruEywIzKRnI1RyyjwJG1crxW4QIsBR3dGuAQI7yjKpIhtUMyvlpQP6TeI9r4KB7q5a1cbdn+JHxitaBrkG2xmII3tIY3CM2s7wxA1XQiMp3IqC5jW54kCJ0QIO790jU5QNgdqFNgdcx33kmubeGSYlZ6CJ+ArX8Av3ZbN+w2jXrlzQDvXHIITUTyMHWTr41DaxNl2y2bPrLjSe8umu7OzEn37mqnCeGPdzIu0kM52HUL95vwFN2A4dbw6ZUEdTzJ8TRjb5DKSj8sr8L4GtrvtDXCN4gKOijkPHer4xKzExVe7fLaCtDDdaDyO/KS03vIjxnAEc50JtXPvJz/qXZqFY3FYqxGZFdBu6g6jxAPd+BFHrUrtt0qdLwPgaa0/gKnKPyhJtdor7EGVInYLy6Tqa6t46/IJuMdZjQD3gRpRPtNgsPaAuEm0zNlDINCTr3l2jTegWMtYlFDgyhEhlGkHadJFI4P3OmORNWkWVtXCZLOSDOrE6+RNbXh2swJmffQdcZdO7t7j+lYrsdyx8yf1oeGHxA8MHrJNbi2N3X/cKBqgI2ru5aCgEjTb30fDQjyBj6VZH2wfKT8hXDcSs/wAx/wBJ/OgoxNsc9a02MG4Bb3T8po6EI5MMNxi2NkY/AfnWv2z0t/Fv7VQuWxod/LbrrWkuCm0ITUXH400GFUfE0p4jjK+sctMlj7KiPxYUxLbzAjMq6bnYVHhuy2DC9+7nY6ls2X8AapGkTluWLd5CAXuL72kg10cfYX7fwUn8qXlaJ0BEmp8JYe7Pq1WBAJYxqdY0qagNYX/bVnkHb3AfM1XucdBWBbaQN80QesVDc4NeAibckQIMR4yenxqbjOFyIjBgxyhWgQQw0zePKm0UDVZh49c+zaT4k/Ko7nHL3IoPJJ+dcYbg4cSXubxAIUaaaaGt38GLbZRMRm1MmZjeBpA2pniaV0IskW6XJG3Fb53ukeUCofpzfauk/wComumWXRPsu4DDqsimD9n2UJUWUMc4/UGtHG5cDSmo8i9beQTMgGCTJ133pg4DwAuQ9wlE6DRmB8thWerwwufXqVESgt6DT2i+WNZiKLYPEYS6YQFzE6uToPfStKLpjKVq0FhjLdsBFgQNFHIVBdvMwJGpjQTH/ioLnC7TEFbeUjYrp8etW24SrGTPL8BHSpvzv4B6fqVreKcGItr5sCZ05A9K5fHNlH1iAyCYGbuwc0EA/aB+FXrXBLa7A6CPaO0z161MvDUGyj/J/U/Gq0lwJYIN9xAa9vA0U7ssgbCOTVlvFjOHLOwOkRC94mN20gqRtyo19BT7qnbkOWg+Fd+pHQfCtRrA11PpNoZbauh1y3CAARtyNTphcREfUqNoljp7gKIPZBqJrHjU3Jx4Q6pi9j+zAOZzcRSATCKdSASNCevhS1bv5lzDWDB8J2J8Dr7xRztBjfV3TDyIGgPPwilfEuyg3FABObMvVW6/50NKpuzoSuPm+wQt3RV7hlhXukMAQFkAiYMiTB0oFgcQWUQfed6O8Bb64/0fmK6I7s55Oky8jiNEUf54RVnCuS8HYdJ/Wqqvodt/1qxhm7/u/SuxwiuxxLJJvdi+p1cae23zqO5c8APH/wAV25Aa5r9tvnWkYcta4jtNXNRr0/Gh3C8SQLgM6XG92x01omRoaXsPcAa5r/EPPypooRstoJk+O/6UQ4En/D4iev8A+aq2yOs6+X4Ve4OZs341lvjpRxrzAm/KXeM24tLH3h8jQDG3O5/n50ycbceqH9QpZx3sHSmzeoTD6Q12euFsMjNqTOvkSKh4wJuDl3fzNT9lT/wlvzb/ALjUPFX+sE6Qp+dVyP8Abohj/lf3B6iLtnWe+PHmPhTY47x06Up3G+stR99fmKY7vEbauys0ERIgnx5Ckw9y2bhFLtEe9b0jRvfqutUuFY/6Ndzhc0gjKTAk+ImpuM41HKZTMZpkRvHXyoe7a6VHKlbL4W6SPROJcWFhlUrOaSCOWXLv/uqDB9pvWWy6rEOEgnqCZ28Kqdsb4U25RHPejMzCPY2ykT7+lddlzbcXFa2ihSGMTEhdyWY7A0YxRGUmWsRx24qkhVJGw1M/hQq/2txKsFNtATt7TT+NNK+o5G37oqRVtn2Qpgjl191PKCfGwsZPuLWG47iGZgynTbKnP/UTV8Xbx+0R4d39KLHG2Rz2/lPLyFR2+OWC2QNJkD2TudqZRS5QG2+4u8Yxl9bgCM4GRNB94jXUDrRTswbjB/W5iQVgt79poX2ov3FvEh3CgKMqsR11AmiHY7Els4JJgqdSZ1zdfKotblExJBKMWgGZI8s0HTl51U4gksCJGYTG1FriGOR9sf8AWedVeLW9bcfcFS0+WzpnLztFPDW4EDQUZ7PXPrz/AEH5ig1sEUW4F+/2/ht+VUx8olPhhNi2sAnXy61Nhn7+p/EdPOvPmM5hJgHpz160V7Px9JX/AD7NdmuzkUKZdufvLmn2z865yDeNa6vmLlz+s/OuFuVyHXZ3O+nLrSbjG+sfl3jpTeX0M+POk7HfvH1nvGiuQDLbfc768vdUuHb/AIbE+f5CoLVzfUH3VLhHnDYn/OVNDkWXAMweKkqNOXyqzj/YNVsPhgoVhvGvw8fOu8cTl30pZWNEMcA4zcTC21UgRI2H3z+tS8SxrXFtM5BMOOmzDppQPgNj1iBRAMTJ20ar5abFo8pueP2lottk1Wohd+/b/rX5ip+LXwMQ88wvyqpcbvW/61+YrO0KE4hiAT3RsJoxtJhlu0di4J3/AMNdXNtBJ8fnVTBIdcwI90cqsvA2/vSSKQ5QzceDvbs/SmS3cl9FVnBErHszGkfGrfZzKLGKh/Wd0z3SkQjad7y3qDt3h2dLOVWbf2QdJCbkbVx2PtMMPipVhKGJB1hLgMTvBplySZJ2e4gXGWFVQNFksRr97Y01YA7+a/OvOuDY25aUgqYPgdKcuzWMLBw2kBTPmxp1ktURUKdkHErhQOwBYy2g8ztOlLvBuKO2KthxvcX2gFIIaNh4Gou1Bdbr5QzD1jGADEhm0gb0J4NauNi7Dsjj65NMjQBmGsxQc2OoDx2sxVtMRDK5JRdmVRzHMGr/AGP4gt03AqFChWQWzE766KI/GgvpE4Ldu3kezbZ+4VOXkQ2gOviasejnhl+0971yMgYJGYzqC08+kUrk+BlHewU+5Gu7/wD2GqnFP4f9Aq7cMM39Vz/7Ko8TP7vb2BSJeQ6Mn8jKqCedX+CNF8bxlahyr/kVxdYsQvLfTqKy2divfYkHZS8SfrEEn74+G9XeG8Ae3eS4XQhZkBhtEdaHLhVHL8a7+jr0/H+9U1/BPT8lu4ZuXDyLEjxrmagw+5HTQeVTsetKMcOu9KONA9Y0bT/m9Nl5pFKnED9a89ayMMVs6HnrXWHxD2ixRlUNBMqGn486ccQbdpmV/wBmWWU6r6u5iHB6EZmE++ssdorQICOHP/tYKzbHxYM34VuA0hTucSuOIZgy9AgBkbba71XxODdkJCvG/sH8dK9Jx3aj1du2DmW4UnK7lWJ9Y2bMtvJqEgzpypd45xTFMpufSWtoRMIGJA8p1nxNI8sXLS3uDZHHY21GCSRrLbj+Y1H2rtSbcAnRthP3al7K42bVuXZjnIJuaMZ2kSdNdNasYzh97EXrVrDwWMyTsqwDmJ2AHjXZL0kV6hT+is2yscsmcp0jn5Dxq1+0sSIAY67fVD9K9D4R2WUJaZcYzk3tYQqlwgEBNSDl7rwYgkivN8aLgZjm0zHTOSYkx3RrUN+xV13O8Revv+8BaNu5ljrsNaq3kOhII8xHzq1ww3fWic0FX5kj2G/Oh9wXBqwb3k/I0GrQYPcdO1j92yczKIOoE/ZTlIrfZK16lsRJZgsMJ0P8TNpJA1U86zjbkrZARXkH2gTHdTaCKuYQsFvK2WfVk90Ean1kzJPMT76ZLcmyTD9slYEixdIAk7aedWcNxxb5MBkCxvGpJ6xypCW+4YamY+9FMnY6+S92fupGv81TjOTlTG07WFL/AG5tWcwdXLIYMESSOgqbhXbu3iAcqXB3kTUje4SBt5UL4n6PLmLN24LiWy7OyBpLOEMGAPZWTE+NL/ZPDFHIJzAvaJkcxcGvmJotuwcBztzcVL6htmSd+eZp3qX0esfW3tIGVY6+0dzzqbtrYRrq5rSXCF0zM4MEtyRgI051J2IK53y27aDKBKMzTDbHMx2oSdcsKqxXxlxReeSAQ7jX+smqHEcSsWoZfYjfyqp2rwty5iLiojMPWOZVc2uYiNPlS/ewrJIbcEqfAjkehoRfkovON5G2Mi3Kx1JYEDQCPjVVDp5VgumeYEe6sJwXM87a1ig9B8TUOfnNTYe1nMZ4567e+sAy22Uk/e1B5HyqcNynXpXDYSDrcQ6aD1iiPcSIrEsEc1/3qfk1DUuwdPudX7XdmZHh/k0pcQ/eNrOu/uFNN98tse6lLENLsfGmi7A1R9AcZ4ZgkvO7iyrM2YtcX1h8wpuH/soFb9JSWpt27WZlJCkBUQrG5CqMoPh8DQntUVTF3VTOBmM5lCie7+7gmV13POaU+L8RuFhbUSDGpMb+egrn6jHHItLb/NDpuO5JjsRcGIuPddQ3MLpIb7vQQNqa+EYhXAKMcoA+1rrp3hG/jS0nCrjKMwtMrCIzGVgaHNHeieWnKjXZjsdjFfMtpmtaA3HZbdsgb5STqPGuKUdfHKJcmcJwd/6X6n666WKlSzCCpYTou0CZnoaK9qeLfR0OEwzd4gevvL9sj+Gh5IOfU02cMwi+qu28Oyvimta3VbujvDuK/MRMtz+QO36M8U7jN6sAxJzgwvWANYHKvWxz1QWp7gp9iL0cX3FsIWLKuKswDrAcXM0eZ1pKx+Ou+scZ30Yj2jG5r2TA9n2wyXEw1lc0qVuXLmYtlMFssRbIDGPOlF/RhiTJy2//AJP7U2pe4WmIHDy/rgS7GQ25P3GoeuDY7Zj7zXpVj0bYrf1aKfG4v5E1N/6e4sfYT/5FrNx9wLUuwJu38628ropUfaXNuqjaR0qxg8aVP1ly20/dBE77yTVp+wWNH8IHydf1rqx6PsYxAKKg6s409ykn8KZSjyLpkYMXZP8Ay/wq3wxUuXFt2sgZyB3YGkyZjkBJonhPRcv8W+zabIuXXzM/KjnCOxVjDlmQvmZSgJIkZtypA0Mc/Gs8sewVjZTw3ErdzF5bZUqilFggnKu/xOtBbjWVdu7bkMeQ3DfqKZ+F9jsNh3FxAwPsyzTObSIjnQfttwTC4bC38SMPnffV20Zz7Rg8iZik8SKG0M887YdqD66LQzwMrZeoJOWfImYqbgnFlR1YAhvaKbERyPmJpEw/EGUjU6GR5nXXrrRfDu1x/WRBtpJAgNmC7EDfb8a8zOnKWoUc+B4Fr2Iu5YEnOCTEhySI6nl7qV+KdiLwe5cs3LOJGZmdbb94CZIKsBt4GRG1XHx9w4VXsXWtlQFJBJlTEglZymdZGug1rXZvtBi7LIjYlBZgqwKlxlJLSVySzST3t9aVZOol6apdv7OhNPfuVbXBXbJ3tbh00gDTLJ8BqaZ19FJylrmMQRp+7yrJ03Mczyodjr9s5ouCIldCJJ1PdI0k/ChN98Sr5rF1nDKCzaTbM6quYQIP2hHLaKbMs7SeKSX1NGm7kifjHZO9hGy3AYJOVhBRo3g9fA61VwUKxkBswI1UaHqP0p0xXFb1/BCYysACjH1rhge6VcLzC6Hf2qSS59aoKlYmZq/T5J5MTeRUxWkpbBC5g2yC41tch0zZAB03Ec6oYjD2+ahfGCJ+JNFsXxZ3w30WAEV80/aO5g8ok/hUHEr4vWwmULBmQZ5RTIqDuIAJbObSD4zzEQfGlKZ1pz4paF639a0FiCSOZH/iaCns9b/5p/2/3rox7ohPZjp2z7U/SXtt6thlQidN5mFI5a/KkHG4zOxGoHTy5miPEcW2Zw8kgmM3QaUGtEZu9tP4eFQbTQLYwcIx1plW22cfzA94E6GABtTR6RsRfbFsigmxYS2uSe6QEVz3BrGvSkJ7Izj1UuAJMA8tWjyr07tdwvE38efUWbtwPatEECLWXINc/IyImpaai3EJf9GHEi1xwBLC0e5EEEsNB4RrXqBcRA18etebdl+H28L65cytjHsv6wo2YWVVZW0pGhY7kzyFVL3pGxdpyrJa9XqEgQSFjff5UYtQSiNH2PT57w/pPzWuorzzA+ki4ZJtoeWrH8IAoivpFPOyPc39qpaHocwK1SknpHtc7TjyINWE9IWGO+df9M/nWMM0VkUBTt1hD/FjzUirNvtXhW2vp8YogCqkSAec/gJrm6e+n+r5T+VUE4zYZwVu2zlDFoYd1Y3PQVPcx9sFGzKRPJgfaBA57TFOkBk+O0VfB0PxYV5j6aO1arbOCCMWOW4XzQsa90qNSdt69B4xxizbtO73FCpDGCDorA7DU+VfNXaTiP0jE3bq5iGdiC5lssmM3jFJIEnRV4WqlyGLAATI38Z8Io5w60bdzMLiMtyYYGCTvqp2Ig60rYfE5TqduXlG9W+H3Ll05EIGvPSeepAn9Kjkg39CbiOmF4YttDbMwQfesyuo5j8aCvbysy/dJHwophhdGSXSbIh15GYiX57/ADqhxy79fcOUqIBJHskkCSDEGT0qGFvU1YYM6sYrK+YyYEAbjaNQd6t3u0B7qKBNshUOoz51ysCgkCYBHQk0AHE7Z3ePd/attkcMyupKidwDBIBgH2t9hrV5Qvkq1YytxxTlyEpnBkFpVMrES7D2jzyjT87di5avLLlc6iJIIgwYEAiCGHiNqXMBw9LjAMzHMCFIXvEAwsrOViTpE++mPCYdEAW7bdNYChcvWIZtdxGsGdJIqfHBPhlexxTBJAvYe7ccfxLd7IOohcvLzp14elni1p2tWvVva7oLOq951kMwt2+8NOvWl632Du4qGs5dPazFUAJ2yxMrGnupx7D9ksTgPW5hab1mX+Iwgrm6IZ9qutU4j3uCeyPZu3cvYnDX1DqLZQx1Dr3kO4IOoNLnF/RNjrd5ls5Ltqe4xYKxX+ZeRG1eo9n+z1yziL164yH1swqzpLZtS29MVaLaDKmfNvbW2VKFZC5ch2gsO9plJkQRSzzE7eG9FuO431gVVt+rRJyj1hfcg6zQkuInnUIwcIqLJ88BHh2OdV7pOVCDEDmdSBNHsT2ru3VW0b7rZBmFZlB6LlnUdfwpKs3WnTbnPyozwcE3PZaYgKi+sOum/wBmg8bu0HSPnY7J9JaO6Ww97NkHd0tzny8zrpU/DeHYF7Y9fdxN9tyYFoKSPsqJn40U7K9kMT65bjlFtmy6EFGV5dCoBkRAJnSq9j0fY61t6l/J42/qApoY2oq+R0q5Mt9neHD2b2It+eVh8q2eyWGb2MeR/Vb/AEIqDEdm+IL/APzZh/K6n86oXsLiU9vC3l/0Ej8Krv7B2CbdhHP7vG2G85X9ahudg8Z9k2bn9N0fnFBn4hl9oMp8VK/OuV41G1wj3/rR+xvuXMZ2Sxqe1Y+DKT8Jmhz8NxC74e5pv3CR8YqXD8RyE5WInU946nqdasvxy44ClpVTJXk0cm5keFa4g3J+w1/Neu29Abth1WdAWI0Enxojdsphlawbive9W1y5lOYWysQmbmQCTXNn0hXkjuW48FA+Qrpu3Qv5kOHtKcrNmyiTlGaNAJBiD4U8XvsLJbbiL2h407plzsyzOXMSJHOKWnudJMwCOvTSi3aXj30khvV2bQA2s2xbBJ68zQzBQGBkAjUEiQPMdD15VCXIktyhj8NcQgsuUHVdQfcSOfgakwNq4jhsjwsFtCO6ep3ANGcdcLNbCR3IeFmM2wBB2jX41ewPGWBhhqAdzvrIg9Z568xSPK9PBtWxewToS7h5tMveBYyJ5ydzO3QRVXD8Zt27jLftfSUTurF0pEbNKjXu6RVbs/icrsHK/WSIO0z/ANOtQ8bgYl4HJZ/qjWOtSxx/coC5GD9tcOOv0G5PT6R3f+2a1c4rw8JcV+HDMR3GF5tCQImekzp5Ut5ZB0q4LS3XVCcgKxJIAlV5k6AaV3Pjcc74NjEtHOJJBXKSSGU7uQo7rA6b/Cp8fxQYi8Ge8/1oVcSWBYd1hDARtoDA2jxNB7FrVoOZpIkaDKNJ6mfKidm2NKilfBlTPTPR5xVLJdbt+1l1CEPAIDHvEMc2Zt4OwiKfrfF7LezetnycfrXgqnoelZ6/vRApkqHR9BJfU7Mp8iDXcV4El8kaCufpbjZm9zH9aJh5T0WYQ+0cRc8AoT8SB866T0PYRjJRrY6eszufMxlX3ZvOn+tUdbAooB4HsJgLQhcLaPiy5yfMtNGcPg0TRFVB0VQvyFSit0ORjYrdarJrGN1lamsrGA/a3iDWcMXSMxZVkiYDGCYOkxUqdlcLEGxbedSzqGZj1LETVDtH/wAWpw1nvMHUu49i3lM95ubfyiT5UZPD0A7xY/1XG/NopuEL3FftX2Bwn0W69uwqXEXMCsj2dSImNppbxfA+EpaR/WXld0Vslt8xBI1BDaCDO5p04oLVxWs4e0t24wKlh7FudMzXTIBHQSTS7d9FTaZcQvjKH8INPGq3YrvsInE7FkfuHvx/7mT5LVPhwK3ZZxGVgZgbqR8zT5xH0W3lH1VxLnUHuH8SQaGYj0a4tUL5EY/dVpbzA2/GqKUBGpHlWKzJ3TuKgV4XXT9PdTrxH0c4hcztauKBqxMHely7wG4NiD76lKF7oNlLBXdSdtQY6j8xTFcQXrUQZkOsCWA6KdI3oQnBr50W2Sf5ROnupg4F6PsffYMLTW1BDZ2GX4A6sahPG3uGrFzF44Z9Ac43MyCeZ8D1qG9dcmSQSf8ANa9aseh0ZpuBnJYszSBM6/ZOlQXvQ+M5j1iqeWUMBOwnoPeaaOmI+mjy23jbnQVp+INMgEHqDtIg/hpXqtr0braIAuMojU+qBaZMFWI7u/LWhyeiYmD60MvOBB3/AJj/AHp9aYNIkYdmAztZuQ2ofKSp6wQIrtuMr4jzEV7JwfsHZw2ts3ATvLyD0kRRBOAW29pbbT1AY9OYpdaXYOg8UHG0gwdfzqvguLEk52E9RtXsuM9H+Dac2HUSPaUZTr0yaCPKl0ejPB2zDB3nYl8p8ogCjribSxVscTTLow+Na+mDrTb/AOmWCcaG6nhnB+YrQ9FGH5Pe/wBw/SjqiameuiuqyspQmA1sNW6ysYyaysrKwTK0aysrGB9jgFlBlVCqzOUO4WTv3c0VKnCLI1FpJ6lQT8WmsrK1sFFtRAgaDpy+FbrKysE1W5rKygY1AmY1iJ5x0npXDYVCQSikjYlQSPIkVlZRMSKsbafhWMtZWUDGwKwVlZRMbNcNaU7gH3VusoGIzg0+6Pl8q4+gJ92PI1lZWMcNw8dW+NVb3A8w9th7gaysrUYgbs+0/vJHQr/etfsA9V+H9qysrUjH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concordma.gov/pages/ConcordMA_COA/wheelerentranc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94" y="4492675"/>
            <a:ext cx="1986687" cy="152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3985" y="6047483"/>
            <a:ext cx="197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Concord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94" y="4492675"/>
            <a:ext cx="1866900" cy="1266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5852" y="5816651"/>
            <a:ext cx="19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Bedford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U:\In progress\New Space\OtherCOAs\Natick COA\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31" y="3222052"/>
            <a:ext cx="2140403" cy="160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8232" y="495299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Natick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" name="Picture 4" descr="https://lh5.googleusercontent.com/-ezTH_4hTW6w/T2sm9hwnPfI/AAAAAAAAAFs/rn6WGYHNJQg/s576/IMG_56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99" y="-895384"/>
            <a:ext cx="1300232" cy="9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In progress\New Space\OtherCOAs\Bedford\computerlibr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76" y="3606163"/>
            <a:ext cx="2984989" cy="14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5305" y="5091149"/>
            <a:ext cx="27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“Reading Room”, Bedford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57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COA Space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10" descr="U:\In progress\New Space\OtherCOAs\Weston\socialsp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035889" cy="15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1157" y="2285556"/>
            <a:ext cx="234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“Living Room,” Weston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4" descr="U:\In progress\New Space\OtherCOAs\Natick COA\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76" y="3614179"/>
            <a:ext cx="1988295" cy="14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509738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Game Room, Natick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01" y="748553"/>
            <a:ext cx="2189599" cy="1642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0601" y="2390752"/>
            <a:ext cx="218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Main Room, Bedford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8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ception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2967"/>
            <a:ext cx="2947456" cy="22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0541" y="2678205"/>
            <a:ext cx="294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Activity Space, Weston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05199"/>
            <a:ext cx="2424953" cy="242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6776" y="593015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“Fix It Shop”/Art Studio, Bedford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49" y="472967"/>
            <a:ext cx="2822287" cy="211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7516" y="2583371"/>
            <a:ext cx="299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Activity Space, Natick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3" descr="U:\In progress\New Space\OtherCOAs\Natick COA\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49" y="3505199"/>
            <a:ext cx="2822287" cy="211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9091" y="5621915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Health Room, Natick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205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Parks and </a:t>
            </a:r>
          </a:p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Rec Space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4" descr="U:\In progress\New Space\OtherCOAs\Weston\recrecep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54038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2045" y="2752185"/>
            <a:ext cx="24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PRD Reception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Weston</a:t>
            </a:r>
          </a:p>
        </p:txBody>
      </p:sp>
      <p:pic>
        <p:nvPicPr>
          <p:cNvPr id="5" name="Picture 2" descr="https://lh5.googleusercontent.com/-aZZZ7e-eMkw/T2sm8S4kkLI/AAAAAAAAAFk/3enZzWu4dQM/s576/IMG_5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37" y="3402405"/>
            <a:ext cx="3186415" cy="23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5699" y="5809264"/>
            <a:ext cx="319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Fitness Room, Sudbury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752185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Preschool Hall, Concord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98" y="554038"/>
            <a:ext cx="289836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7198" y="5809264"/>
            <a:ext cx="145089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Pool, Sudbury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4" descr="https://lh5.googleusercontent.com/-ezTH_4hTW6w/T2sm9hwnPfI/AAAAAAAAAFs/rn6WGYHNJQg/s576/IMG_566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02405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In progress\New Space\OtherCOAs\Weston\great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274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3156714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Common Gym, Weston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87275"/>
            <a:ext cx="220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</a:rPr>
              <a:t>Common </a:t>
            </a:r>
          </a:p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</a:rPr>
              <a:t>Space</a:t>
            </a:r>
            <a:endParaRPr lang="en-US" sz="39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 descr="wedslunch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199"/>
            <a:ext cx="3230530" cy="24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47800" y="5518811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Auditorium, Concord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33606"/>
            <a:ext cx="7498080" cy="511479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Promotes community-building through multi-generational interactions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Reduces stigma associated with aging; provides for a continuum of activities rather than age segregation (fitness, etc.)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ost-efficiencies through space-sharing (19,300 co-located vs. 24,300 separate facilities)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Coordinating schedules can be difficult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87275"/>
            <a:ext cx="6858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</a:rPr>
              <a:t>Benefits / Challenges</a:t>
            </a:r>
            <a:endParaRPr lang="en-US" sz="39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43840"/>
              </p:ext>
            </p:extLst>
          </p:nvPr>
        </p:nvGraphicFramePr>
        <p:xfrm>
          <a:off x="1219200" y="1051813"/>
          <a:ext cx="7620000" cy="554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560"/>
                <a:gridCol w="1210272"/>
                <a:gridCol w="1309294"/>
                <a:gridCol w="1309294"/>
                <a:gridCol w="1287290"/>
                <a:gridCol w="1287290"/>
              </a:tblGrid>
              <a:tr h="65638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Site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</a:rPr>
                        <a:t>Use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Location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</a:rPr>
                        <a:t>Adaptability of Existing Structures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</a:rPr>
                        <a:t>Financial Costs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>
                          <a:effectLst/>
                        </a:rPr>
                        <a:t>Access, Circulation, Parking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Hartwell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PRD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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Co-Locate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Smith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PRD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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Co-Locate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Pierce House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COA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PRD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Co-Locate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The Groves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COA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?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PRD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N/A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N/A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N/A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N/A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Co-Locate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N/A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N/A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N/A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N/A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05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First Parish 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COA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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?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PRD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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?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Co-Locate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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?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Farrington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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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?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PRD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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?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Co-Locate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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?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Wells Road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COA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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?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PRD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?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</a:rPr>
                        <a:t>Co-Locate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>
                          <a:effectLst/>
                          <a:sym typeface="Wingdings"/>
                        </a:rPr>
                        <a:t></a:t>
                      </a:r>
                      <a:endParaRPr lang="en-US" sz="1200" baseline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?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200" baseline="0" dirty="0">
                          <a:effectLst/>
                          <a:sym typeface="Wingdings"/>
                        </a:rPr>
                        <a:t>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049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Key: </a:t>
                      </a:r>
                      <a:r>
                        <a:rPr lang="en-US" sz="1200" baseline="0" dirty="0">
                          <a:effectLst/>
                          <a:sym typeface="Wingdings"/>
                        </a:rPr>
                        <a:t></a:t>
                      </a:r>
                      <a:r>
                        <a:rPr lang="en-US" sz="1200" baseline="0" dirty="0">
                          <a:effectLst/>
                        </a:rPr>
                        <a:t> Excellent; </a:t>
                      </a:r>
                      <a:r>
                        <a:rPr lang="en-US" sz="1200" baseline="0" dirty="0">
                          <a:effectLst/>
                          <a:sym typeface="Wingdings"/>
                        </a:rPr>
                        <a:t></a:t>
                      </a:r>
                      <a:r>
                        <a:rPr lang="en-US" sz="1200" baseline="0" dirty="0">
                          <a:effectLst/>
                        </a:rPr>
                        <a:t> Good; </a:t>
                      </a:r>
                      <a:r>
                        <a:rPr lang="en-US" sz="1200" baseline="0" dirty="0">
                          <a:effectLst/>
                          <a:sym typeface="Wingdings"/>
                        </a:rPr>
                        <a:t></a:t>
                      </a:r>
                      <a:r>
                        <a:rPr lang="en-US" sz="1200" baseline="0" dirty="0">
                          <a:effectLst/>
                        </a:rPr>
                        <a:t> Poor; ? Needs Further Study</a:t>
                      </a:r>
                      <a:endParaRPr lang="en-US" sz="1200" baseline="0" dirty="0">
                        <a:solidFill>
                          <a:srgbClr val="000000"/>
                        </a:solidFill>
                        <a:effectLst/>
                        <a:latin typeface="Humanst531 B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Location Assessment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Sites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Ballfield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Road the only site that would accommodate a co-located facility including both COA and Rec due to proximity to the schools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Other sites would only be for a senior center and other community activities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Other sites have advantages but also significant disadvantages for even a senior center and other community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We’d like your feedback and suggestions…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152" y="1219200"/>
            <a:ext cx="7498080" cy="4953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According to the Town and federal census, residents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60 and over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now 29% compared to 22% a decade ago; elder needs more complex; elder services evolved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2012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report: Bemis Hall “not well suited for a senior center.” 2008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needs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assessment:  “determined that Bemis Hall not be the long term home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COA”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Not enough space for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“drop-in”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activities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8897" y="304800"/>
            <a:ext cx="7696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 Space Needs</a:t>
            </a:r>
            <a:endParaRPr lang="en-US" sz="39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5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52710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2">
                    <a:lumMod val="50000"/>
                  </a:schemeClr>
                </a:solidFill>
              </a:rPr>
              <a:t>Q &amp; A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Sites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Ballfield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Road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PROS: good location, adaptability of existing structures, circulation and access CONS: buildings currently in use, wetlands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Pierce House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PROS: good location, adequate parking CONS: current building lacks space and accessibility, requires construction of new facility or addition, is a historic structure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Commons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PROS: building could be adapted, accessible CONS: Not conveniently located for those not at The Commons, need to pay rent, may affect taxes and affordable housing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First Parish Stone Church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PROS: good location, good parking and circulation, structure could be adapted CONS: need to pay rent, space currently in use by The Birches, need to share space with church   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Farrington Memorial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PROS: current structure could be adapted CONS: not centrally located and difficult to access, significant 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renovations needed,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new parking lot would use current open space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Wells Road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PROS: centrally located and close to many seniors CONS: significant construction or renovation needed, lack of parking, financial arrangements unclear, environmental impact of new building on open space and sewage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Lack of confidentiality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Lack of accessibility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Lack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of parking 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crossing Bedford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Rd unsafe</a:t>
            </a:r>
          </a:p>
          <a:p>
            <a:pPr marL="82296" indent="0">
              <a:buNone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Bemis Hall not built to be a modern senior center with myriad programs and services</a:t>
            </a:r>
            <a:endParaRPr lang="en-US" dirty="0"/>
          </a:p>
        </p:txBody>
      </p:sp>
      <p:pic>
        <p:nvPicPr>
          <p:cNvPr id="5122" name="Picture 2" descr="U:\My Pictures\Bemis Photos\IMG_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65" y="2590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COA – more and better space needed for meeting social needs, activity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fitness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rooms, multipurpose room, confidential space, offices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3074" name="Picture 2" descr="U:\My Pictures\Feasibility Study\P101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1" y="4652681"/>
            <a:ext cx="2545253" cy="19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My Pictures\activities\Computer Tutoring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89735"/>
            <a:ext cx="2616383" cy="19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My Pictures\Harold\Strawberry Soci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24965"/>
            <a:ext cx="2611437" cy="16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:\My Pictures\activities\Handwork Circ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04926"/>
            <a:ext cx="2545253" cy="19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34440" y="1382556"/>
            <a:ext cx="76962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ADVANTAGES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 basement allows for some expansion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Cost effective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 building is a beautiful facility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DISADVANTAGES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ublic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safety issues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related to parking and Bedford Rd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Lack of adequate parking or space for more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Building cannot be made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fully accessible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Gill Sans MT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Lack of space, even with basement, means that essential functions, such as social drop-in, cannot be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offered, social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services cannot be given confidentially, and already COA cannot provide all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activities requested by seniors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9808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Maintaining Status Quo: COA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Senior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population is growing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There are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safety concerns and logistic problems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involved with operating multiple programs in off-site locations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Lincoln will need to invest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or is currently investing to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upgrade the building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ea typeface="Times New Roman" pitchFamily="18" charset="0"/>
                <a:cs typeface="Times New Roman" pitchFamily="18" charset="0"/>
              </a:rPr>
              <a:t>regardless</a:t>
            </a:r>
          </a:p>
        </p:txBody>
      </p:sp>
    </p:spTree>
    <p:extLst>
      <p:ext uri="{BB962C8B-B14F-4D97-AF65-F5344CB8AC3E}">
        <p14:creationId xmlns:p14="http://schemas.microsoft.com/office/powerpoint/2010/main" val="24984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n Pereira\Pictures\My Pictures\Office Stuff\Office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2844800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38288" cy="518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Parks and Recreation (PRD) serve over 1,200 residents annually, and over 2,300 residents in the last 5 years.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They are happy in the Hartwell Pods: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Good amount of square footage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Proximity to schools is essential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Pods were built in the 50’s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60’s as temporary spaces.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They need significant work: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Cosmetic and structural issues 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Not appropriately handicap accessible</a:t>
            </a:r>
          </a:p>
          <a:p>
            <a:pPr marL="0">
              <a:spcBef>
                <a:spcPts val="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Parking is challenging at certain times of day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As the Schools make decisions about the future of the campus, the Pods remain open for consideration.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74303"/>
            <a:ext cx="754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Parks and Recreation Space Needs</a:t>
            </a:r>
            <a:endParaRPr lang="en-US" sz="39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38288" cy="53340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Along with a variety of PRD/COA programs, Bemis Hall and the Pods house about 25 community organizations annually, including: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Cub Scouts, Boy Scouts, Brownies, Girl Scouts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Minute Men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Garden Club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Family Association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Youth Soccer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Friends of the Lincoln Library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Extended Activities Program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Magic Garden Preschool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Historical Society</a:t>
            </a:r>
          </a:p>
          <a:p>
            <a:pPr marL="82296" indent="0" algn="r">
              <a:buNone/>
            </a:pP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Lincoln Preschool</a:t>
            </a: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92" y="2902724"/>
            <a:ext cx="2807208" cy="1859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Dan Pereira\Pictures\My Pictures\Vaca Playdays\DSC_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75274"/>
            <a:ext cx="2350008" cy="15731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98103"/>
            <a:ext cx="754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Organization Needs</a:t>
            </a:r>
            <a:endParaRPr lang="en-US" sz="39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4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1393" y="851892"/>
            <a:ext cx="7696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ADVANTAGES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ocation adjacent to fields, courts and pool is ideal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Pods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buildings themselves provide critical space for community programs and overflow school programs.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rograms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located both at the Pods and in off-site locations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appeals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some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residents. 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At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most times, the number of parking spaces on site is adequate for PRD’s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needs although that may change as campus preschool needs change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DISADVANTAGES</a:t>
            </a:r>
            <a:endParaRPr lang="en-US" sz="2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imited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opportunities for intergenerational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interaction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No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operating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efficiencies that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come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with a shared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facility</a:t>
            </a:r>
            <a:endParaRPr lang="en-US" sz="2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Limited budget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routine cleaning or maintenance</a:t>
            </a:r>
          </a:p>
          <a:p>
            <a:pPr marL="400050" lvl="0" indent="-4000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Capital investments are needed, but can’t be determined until we decide what to do with the buildings for the long-term.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Maintaining Status Quo: PRD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1524</TotalTime>
  <Words>1178</Words>
  <Application>Microsoft Office PowerPoint</Application>
  <PresentationFormat>On-screen Show (4:3)</PresentationFormat>
  <Paragraphs>281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Community Space Needs</vt:lpstr>
      <vt:lpstr>PowerPoint Presentation</vt:lpstr>
      <vt:lpstr>PowerPoint Presentation</vt:lpstr>
      <vt:lpstr>PowerPoint Presentation</vt:lpstr>
      <vt:lpstr>Maintaining Status Quo: COA</vt:lpstr>
      <vt:lpstr>PowerPoint Presentation</vt:lpstr>
      <vt:lpstr>PowerPoint Presentation</vt:lpstr>
      <vt:lpstr>PowerPoint Presentation</vt:lpstr>
      <vt:lpstr>Maintaining Status Quo: PRD</vt:lpstr>
      <vt:lpstr>PowerPoint Presentation</vt:lpstr>
      <vt:lpstr>Nearby Community Centers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Assessment Summary</vt:lpstr>
      <vt:lpstr>Evaluation of Sites</vt:lpstr>
      <vt:lpstr>Next Steps</vt:lpstr>
      <vt:lpstr>PowerPoint Presentation</vt:lpstr>
      <vt:lpstr>Summary of Sites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Space Needs</dc:title>
  <dc:creator>Bottum, Carolyn</dc:creator>
  <cp:lastModifiedBy>Timothy S. Higgins</cp:lastModifiedBy>
  <cp:revision>124</cp:revision>
  <cp:lastPrinted>2013-11-06T15:05:43Z</cp:lastPrinted>
  <dcterms:created xsi:type="dcterms:W3CDTF">2013-08-01T16:35:16Z</dcterms:created>
  <dcterms:modified xsi:type="dcterms:W3CDTF">2013-11-06T15:06:28Z</dcterms:modified>
</cp:coreProperties>
</file>