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56"/>
  </p:notesMasterIdLst>
  <p:sldIdLst>
    <p:sldId id="256" r:id="rId3"/>
    <p:sldId id="320" r:id="rId4"/>
    <p:sldId id="351" r:id="rId5"/>
    <p:sldId id="362" r:id="rId6"/>
    <p:sldId id="364" r:id="rId7"/>
    <p:sldId id="355" r:id="rId8"/>
    <p:sldId id="356" r:id="rId9"/>
    <p:sldId id="359" r:id="rId10"/>
    <p:sldId id="360" r:id="rId11"/>
    <p:sldId id="357" r:id="rId12"/>
    <p:sldId id="376" r:id="rId13"/>
    <p:sldId id="363" r:id="rId14"/>
    <p:sldId id="358" r:id="rId15"/>
    <p:sldId id="361" r:id="rId16"/>
    <p:sldId id="365" r:id="rId17"/>
    <p:sldId id="369" r:id="rId18"/>
    <p:sldId id="373" r:id="rId19"/>
    <p:sldId id="374" r:id="rId20"/>
    <p:sldId id="372" r:id="rId21"/>
    <p:sldId id="354" r:id="rId22"/>
    <p:sldId id="353" r:id="rId23"/>
    <p:sldId id="370" r:id="rId24"/>
    <p:sldId id="349" r:id="rId25"/>
    <p:sldId id="382" r:id="rId26"/>
    <p:sldId id="375" r:id="rId27"/>
    <p:sldId id="393" r:id="rId28"/>
    <p:sldId id="377" r:id="rId29"/>
    <p:sldId id="383" r:id="rId30"/>
    <p:sldId id="379" r:id="rId31"/>
    <p:sldId id="390" r:id="rId32"/>
    <p:sldId id="391" r:id="rId33"/>
    <p:sldId id="381" r:id="rId34"/>
    <p:sldId id="345" r:id="rId35"/>
    <p:sldId id="392" r:id="rId36"/>
    <p:sldId id="305" r:id="rId37"/>
    <p:sldId id="306" r:id="rId38"/>
    <p:sldId id="386" r:id="rId39"/>
    <p:sldId id="333" r:id="rId40"/>
    <p:sldId id="347" r:id="rId41"/>
    <p:sldId id="385" r:id="rId42"/>
    <p:sldId id="387" r:id="rId43"/>
    <p:sldId id="388" r:id="rId44"/>
    <p:sldId id="314" r:id="rId45"/>
    <p:sldId id="389" r:id="rId46"/>
    <p:sldId id="309" r:id="rId47"/>
    <p:sldId id="384" r:id="rId48"/>
    <p:sldId id="310" r:id="rId49"/>
    <p:sldId id="311" r:id="rId50"/>
    <p:sldId id="295" r:id="rId51"/>
    <p:sldId id="312" r:id="rId52"/>
    <p:sldId id="291" r:id="rId53"/>
    <p:sldId id="294" r:id="rId54"/>
    <p:sldId id="296" r:id="rId5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015" autoAdjust="0"/>
    <p:restoredTop sz="96980" autoAdjust="0"/>
  </p:normalViewPr>
  <p:slideViewPr>
    <p:cSldViewPr>
      <p:cViewPr>
        <p:scale>
          <a:sx n="77" d="100"/>
          <a:sy n="77" d="100"/>
        </p:scale>
        <p:origin x="-846" y="204"/>
      </p:cViewPr>
      <p:guideLst>
        <p:guide orient="horz" pos="2160"/>
        <p:guide pos="2880"/>
      </p:guideLst>
    </p:cSldViewPr>
  </p:slideViewPr>
  <p:outlineViewPr>
    <p:cViewPr>
      <p:scale>
        <a:sx n="33" d="100"/>
        <a:sy n="33" d="100"/>
      </p:scale>
      <p:origin x="0" y="4113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C7E4EE32-8F8A-425E-BFA2-552B6EC02D29}" type="datetimeFigureOut">
              <a:rPr lang="en-US" smtClean="0"/>
              <a:t>8/28/2013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DF6D8C23-6178-4DCE-BAF9-4F7024B90634}" type="slidenum">
              <a:rPr lang="en-US" smtClean="0"/>
              <a:t>‹#›</a:t>
            </a:fld>
            <a:endParaRPr lang="en-US"/>
          </a:p>
        </p:txBody>
      </p:sp>
    </p:spTree>
    <p:extLst>
      <p:ext uri="{BB962C8B-B14F-4D97-AF65-F5344CB8AC3E}">
        <p14:creationId xmlns:p14="http://schemas.microsoft.com/office/powerpoint/2010/main" val="160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D8C23-6178-4DCE-BAF9-4F7024B90634}" type="slidenum">
              <a:rPr lang="en-US" smtClean="0"/>
              <a:t>6</a:t>
            </a:fld>
            <a:endParaRPr lang="en-US"/>
          </a:p>
        </p:txBody>
      </p:sp>
    </p:spTree>
    <p:extLst>
      <p:ext uri="{BB962C8B-B14F-4D97-AF65-F5344CB8AC3E}">
        <p14:creationId xmlns:p14="http://schemas.microsoft.com/office/powerpoint/2010/main" val="3095068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D8C23-6178-4DCE-BAF9-4F7024B90634}" type="slidenum">
              <a:rPr lang="en-US" smtClean="0"/>
              <a:t>8</a:t>
            </a:fld>
            <a:endParaRPr lang="en-US"/>
          </a:p>
        </p:txBody>
      </p:sp>
    </p:spTree>
    <p:extLst>
      <p:ext uri="{BB962C8B-B14F-4D97-AF65-F5344CB8AC3E}">
        <p14:creationId xmlns:p14="http://schemas.microsoft.com/office/powerpoint/2010/main" val="3095068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D8C23-6178-4DCE-BAF9-4F7024B90634}" type="slidenum">
              <a:rPr lang="en-US" smtClean="0"/>
              <a:t>21</a:t>
            </a:fld>
            <a:endParaRPr lang="en-US"/>
          </a:p>
        </p:txBody>
      </p:sp>
    </p:spTree>
    <p:extLst>
      <p:ext uri="{BB962C8B-B14F-4D97-AF65-F5344CB8AC3E}">
        <p14:creationId xmlns:p14="http://schemas.microsoft.com/office/powerpoint/2010/main" val="131477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D8C23-6178-4DCE-BAF9-4F7024B90634}" type="slidenum">
              <a:rPr lang="en-US" smtClean="0"/>
              <a:t>46</a:t>
            </a:fld>
            <a:endParaRPr lang="en-US"/>
          </a:p>
        </p:txBody>
      </p:sp>
    </p:spTree>
    <p:extLst>
      <p:ext uri="{BB962C8B-B14F-4D97-AF65-F5344CB8AC3E}">
        <p14:creationId xmlns:p14="http://schemas.microsoft.com/office/powerpoint/2010/main" val="4260337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7D0C7EF4-6F0D-469F-ADB1-FBE374C48DBF}" type="datetime1">
              <a:rPr lang="en-US" smtClean="0"/>
              <a:t>8/28/2013</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7385F2B2-2A75-46AA-A43C-46F31BE7B2C1}"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B0216C-6BB9-452B-8AE9-672BD77EAAEB}" type="datetime1">
              <a:rPr lang="en-US" smtClean="0"/>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5F2B2-2A75-46AA-A43C-46F31BE7B2C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AB2874-BC58-4A08-B79A-CF927FAC2E84}" type="datetime1">
              <a:rPr lang="en-US" smtClean="0"/>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5F2B2-2A75-46AA-A43C-46F31BE7B2C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D35E3D-D51A-4152-97F7-6A4ED2E5A6CF}" type="datetime1">
              <a:rPr lang="en-US" smtClean="0"/>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F6343-B342-489C-8276-5FF646E785E9}" type="slidenum">
              <a:rPr lang="en-US" smtClean="0"/>
              <a:t>‹#›</a:t>
            </a:fld>
            <a:endParaRPr lang="en-US"/>
          </a:p>
        </p:txBody>
      </p:sp>
    </p:spTree>
    <p:extLst>
      <p:ext uri="{BB962C8B-B14F-4D97-AF65-F5344CB8AC3E}">
        <p14:creationId xmlns:p14="http://schemas.microsoft.com/office/powerpoint/2010/main" val="781495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F26D76-672D-4CD8-BB15-F3AEFB4E3422}" type="datetime1">
              <a:rPr lang="en-US" smtClean="0"/>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F6343-B342-489C-8276-5FF646E785E9}" type="slidenum">
              <a:rPr lang="en-US" smtClean="0"/>
              <a:t>‹#›</a:t>
            </a:fld>
            <a:endParaRPr lang="en-US"/>
          </a:p>
        </p:txBody>
      </p:sp>
    </p:spTree>
    <p:extLst>
      <p:ext uri="{BB962C8B-B14F-4D97-AF65-F5344CB8AC3E}">
        <p14:creationId xmlns:p14="http://schemas.microsoft.com/office/powerpoint/2010/main" val="3567293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785031-34C7-45EA-A736-55435ABD5D37}" type="datetime1">
              <a:rPr lang="en-US" smtClean="0"/>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F6343-B342-489C-8276-5FF646E785E9}" type="slidenum">
              <a:rPr lang="en-US" smtClean="0"/>
              <a:t>‹#›</a:t>
            </a:fld>
            <a:endParaRPr lang="en-US"/>
          </a:p>
        </p:txBody>
      </p:sp>
    </p:spTree>
    <p:extLst>
      <p:ext uri="{BB962C8B-B14F-4D97-AF65-F5344CB8AC3E}">
        <p14:creationId xmlns:p14="http://schemas.microsoft.com/office/powerpoint/2010/main" val="3133469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9732E8-0F9F-42B1-880A-1A1C9B444F78}" type="datetime1">
              <a:rPr lang="en-US" smtClean="0"/>
              <a:t>8/28/2013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F6343-B342-489C-8276-5FF646E785E9}" type="slidenum">
              <a:rPr lang="en-US" smtClean="0"/>
              <a:t>‹#›</a:t>
            </a:fld>
            <a:endParaRPr lang="en-US"/>
          </a:p>
        </p:txBody>
      </p:sp>
    </p:spTree>
    <p:extLst>
      <p:ext uri="{BB962C8B-B14F-4D97-AF65-F5344CB8AC3E}">
        <p14:creationId xmlns:p14="http://schemas.microsoft.com/office/powerpoint/2010/main" val="363028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3C7F7D-8389-4DA0-863E-B10314048C30}" type="datetime1">
              <a:rPr lang="en-US" smtClean="0"/>
              <a:t>8/28/2013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EF6343-B342-489C-8276-5FF646E785E9}" type="slidenum">
              <a:rPr lang="en-US" smtClean="0"/>
              <a:t>‹#›</a:t>
            </a:fld>
            <a:endParaRPr lang="en-US"/>
          </a:p>
        </p:txBody>
      </p:sp>
    </p:spTree>
    <p:extLst>
      <p:ext uri="{BB962C8B-B14F-4D97-AF65-F5344CB8AC3E}">
        <p14:creationId xmlns:p14="http://schemas.microsoft.com/office/powerpoint/2010/main" val="2038107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F57812-96A4-4B1E-80C1-C8E55F6EAB5D}" type="datetime1">
              <a:rPr lang="en-US" smtClean="0"/>
              <a:t>8/28/2013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EF6343-B342-489C-8276-5FF646E785E9}" type="slidenum">
              <a:rPr lang="en-US" smtClean="0"/>
              <a:t>‹#›</a:t>
            </a:fld>
            <a:endParaRPr lang="en-US"/>
          </a:p>
        </p:txBody>
      </p:sp>
    </p:spTree>
    <p:extLst>
      <p:ext uri="{BB962C8B-B14F-4D97-AF65-F5344CB8AC3E}">
        <p14:creationId xmlns:p14="http://schemas.microsoft.com/office/powerpoint/2010/main" val="4046402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B2724A-AA8B-4AD4-B05F-0A3B51BEA320}" type="datetime1">
              <a:rPr lang="en-US" smtClean="0"/>
              <a:t>8/28/2013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EF6343-B342-489C-8276-5FF646E785E9}" type="slidenum">
              <a:rPr lang="en-US" smtClean="0"/>
              <a:t>‹#›</a:t>
            </a:fld>
            <a:endParaRPr lang="en-US"/>
          </a:p>
        </p:txBody>
      </p:sp>
    </p:spTree>
    <p:extLst>
      <p:ext uri="{BB962C8B-B14F-4D97-AF65-F5344CB8AC3E}">
        <p14:creationId xmlns:p14="http://schemas.microsoft.com/office/powerpoint/2010/main" val="2817597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97636-262C-467E-9497-037FB307993A}" type="datetime1">
              <a:rPr lang="en-US" smtClean="0"/>
              <a:t>8/28/2013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F6343-B342-489C-8276-5FF646E785E9}" type="slidenum">
              <a:rPr lang="en-US" smtClean="0"/>
              <a:t>‹#›</a:t>
            </a:fld>
            <a:endParaRPr lang="en-US"/>
          </a:p>
        </p:txBody>
      </p:sp>
    </p:spTree>
    <p:extLst>
      <p:ext uri="{BB962C8B-B14F-4D97-AF65-F5344CB8AC3E}">
        <p14:creationId xmlns:p14="http://schemas.microsoft.com/office/powerpoint/2010/main" val="3715654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278AF7-0E4F-4BE4-86ED-D3E2A651C4CF}" type="datetime1">
              <a:rPr lang="en-US" smtClean="0"/>
              <a:t>8/28/2013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85F2B2-2A75-46AA-A43C-46F31BE7B2C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F8D455-8382-4708-AFB0-CD619153AE9F}" type="datetime1">
              <a:rPr lang="en-US" smtClean="0"/>
              <a:t>8/28/2013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F6343-B342-489C-8276-5FF646E785E9}" type="slidenum">
              <a:rPr lang="en-US" smtClean="0"/>
              <a:t>‹#›</a:t>
            </a:fld>
            <a:endParaRPr lang="en-US"/>
          </a:p>
        </p:txBody>
      </p:sp>
    </p:spTree>
    <p:extLst>
      <p:ext uri="{BB962C8B-B14F-4D97-AF65-F5344CB8AC3E}">
        <p14:creationId xmlns:p14="http://schemas.microsoft.com/office/powerpoint/2010/main" val="2244857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AAEA53-5404-48B4-B40B-89715B783B33}" type="datetime1">
              <a:rPr lang="en-US" smtClean="0"/>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F6343-B342-489C-8276-5FF646E785E9}" type="slidenum">
              <a:rPr lang="en-US" smtClean="0"/>
              <a:t>‹#›</a:t>
            </a:fld>
            <a:endParaRPr lang="en-US"/>
          </a:p>
        </p:txBody>
      </p:sp>
    </p:spTree>
    <p:extLst>
      <p:ext uri="{BB962C8B-B14F-4D97-AF65-F5344CB8AC3E}">
        <p14:creationId xmlns:p14="http://schemas.microsoft.com/office/powerpoint/2010/main" val="1504281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618FD5-5722-4D11-AEBE-CA39D7D601CB}" type="datetime1">
              <a:rPr lang="en-US" smtClean="0"/>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F6343-B342-489C-8276-5FF646E785E9}" type="slidenum">
              <a:rPr lang="en-US" smtClean="0"/>
              <a:t>‹#›</a:t>
            </a:fld>
            <a:endParaRPr lang="en-US"/>
          </a:p>
        </p:txBody>
      </p:sp>
    </p:spTree>
    <p:extLst>
      <p:ext uri="{BB962C8B-B14F-4D97-AF65-F5344CB8AC3E}">
        <p14:creationId xmlns:p14="http://schemas.microsoft.com/office/powerpoint/2010/main" val="1449983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EF91D4-FD91-4638-8666-CBCD021FBCC3}" type="datetime1">
              <a:rPr lang="en-US" smtClean="0"/>
              <a:t>8/28/2013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5F2B2-2A75-46AA-A43C-46F31BE7B2C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F97BAF97-3AFC-4CE6-843C-AC78439494E8}" type="datetime1">
              <a:rPr lang="en-US" smtClean="0"/>
              <a:t>8/28/2013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5F2B2-2A75-46AA-A43C-46F31BE7B2C1}"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40B7900-5D1C-4682-94D8-C2DDA769BAE5}" type="datetime1">
              <a:rPr lang="en-US" smtClean="0"/>
              <a:t>8/28/2013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85F2B2-2A75-46AA-A43C-46F31BE7B2C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BB4353-9914-44A6-9AEF-2CBDA60C696B}" type="datetime1">
              <a:rPr lang="en-US" smtClean="0"/>
              <a:t>8/28/2013</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385F2B2-2A75-46AA-A43C-46F31BE7B2C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E87C59-052A-45BE-8742-630DD65250D2}" type="datetime1">
              <a:rPr lang="en-US" smtClean="0"/>
              <a:t>8/28/2013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85F2B2-2A75-46AA-A43C-46F31BE7B2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D4243C7-5251-4D11-B7AC-F77714F6F97C}" type="datetime1">
              <a:rPr lang="en-US" smtClean="0"/>
              <a:t>8/28/2013</a:t>
            </a:fld>
            <a:endParaRPr lang="en-US"/>
          </a:p>
        </p:txBody>
      </p:sp>
      <p:sp>
        <p:nvSpPr>
          <p:cNvPr id="7" name="Slide Number Placeholder 6"/>
          <p:cNvSpPr>
            <a:spLocks noGrp="1"/>
          </p:cNvSpPr>
          <p:nvPr>
            <p:ph type="sldNum" sz="quarter" idx="12"/>
          </p:nvPr>
        </p:nvSpPr>
        <p:spPr/>
        <p:txBody>
          <a:bodyPr/>
          <a:lstStyle/>
          <a:p>
            <a:fld id="{7385F2B2-2A75-46AA-A43C-46F31BE7B2C1}"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65AE0F-4CCB-4174-A1A5-2113A9CC5034}" type="datetime1">
              <a:rPr lang="en-US" smtClean="0"/>
              <a:t>8/28/2013</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7385F2B2-2A75-46AA-A43C-46F31BE7B2C1}" type="slidenum">
              <a:rPr lang="en-US" smtClean="0"/>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29DBE8B2-C242-4DA9-B4C8-D495101D3D9E}" type="datetime1">
              <a:rPr lang="en-US" smtClean="0"/>
              <a:t>8/28/2013</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7385F2B2-2A75-46AA-A43C-46F31BE7B2C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2BD0E5-B7EC-410B-A503-0B8E781A0561}" type="datetime1">
              <a:rPr lang="en-US" smtClean="0"/>
              <a:t>8/28/2013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F6343-B342-489C-8276-5FF646E785E9}" type="slidenum">
              <a:rPr lang="en-US" smtClean="0"/>
              <a:t>‹#›</a:t>
            </a:fld>
            <a:endParaRPr lang="en-US"/>
          </a:p>
        </p:txBody>
      </p:sp>
    </p:spTree>
    <p:extLst>
      <p:ext uri="{BB962C8B-B14F-4D97-AF65-F5344CB8AC3E}">
        <p14:creationId xmlns:p14="http://schemas.microsoft.com/office/powerpoint/2010/main" val="41070366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45845" y="2514600"/>
            <a:ext cx="3313355" cy="1515036"/>
          </a:xfrm>
        </p:spPr>
        <p:txBody>
          <a:bodyPr>
            <a:normAutofit/>
          </a:bodyPr>
          <a:lstStyle/>
          <a:p>
            <a:pPr algn="ctr"/>
            <a:r>
              <a:rPr lang="en-US" b="1" dirty="0" smtClean="0"/>
              <a:t>Leaf Blowers and Lincoln</a:t>
            </a:r>
            <a:endParaRPr lang="en-US" b="1" dirty="0"/>
          </a:p>
        </p:txBody>
      </p:sp>
      <p:sp>
        <p:nvSpPr>
          <p:cNvPr id="3" name="Subtitle 2"/>
          <p:cNvSpPr>
            <a:spLocks noGrp="1"/>
          </p:cNvSpPr>
          <p:nvPr>
            <p:ph type="subTitle" idx="1"/>
          </p:nvPr>
        </p:nvSpPr>
        <p:spPr>
          <a:xfrm>
            <a:off x="4733365" y="4421080"/>
            <a:ext cx="3309803" cy="1598720"/>
          </a:xfrm>
        </p:spPr>
        <p:txBody>
          <a:bodyPr>
            <a:normAutofit/>
          </a:bodyPr>
          <a:lstStyle/>
          <a:p>
            <a:pPr algn="ctr"/>
            <a:r>
              <a:rPr lang="en-US" sz="1600" b="1" dirty="0" smtClean="0"/>
              <a:t>Jamie Banks, PhD</a:t>
            </a:r>
          </a:p>
          <a:p>
            <a:pPr algn="ctr"/>
            <a:endParaRPr lang="en-US" sz="1400" b="1" dirty="0" smtClean="0"/>
          </a:p>
          <a:p>
            <a:pPr algn="ctr"/>
            <a:r>
              <a:rPr lang="en-US" b="1" dirty="0" smtClean="0"/>
              <a:t>For the Town of Lincoln Leaf Blower Study Committee </a:t>
            </a:r>
            <a:r>
              <a:rPr lang="en-US" dirty="0" smtClean="0"/>
              <a:t> </a:t>
            </a:r>
          </a:p>
          <a:p>
            <a:pPr algn="ctr"/>
            <a:r>
              <a:rPr lang="en-US" sz="1400" b="1" dirty="0" smtClean="0"/>
              <a:t>August 2013</a:t>
            </a:r>
            <a:endParaRPr lang="en-US" b="1" dirty="0"/>
          </a:p>
        </p:txBody>
      </p:sp>
      <p:pic>
        <p:nvPicPr>
          <p:cNvPr id="4" name="Picture 5" descr="C:\Leaf Blowers\Quiet Lincoln\Pictures\Concord_Apr 2013_R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28600"/>
            <a:ext cx="3361573"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0834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799" y="1600200"/>
            <a:ext cx="7121611" cy="3283015"/>
          </a:xfrm>
          <a:prstGeom prst="rect">
            <a:avLst/>
          </a:prstGeom>
        </p:spPr>
        <p:txBody>
          <a:bodyPr wrap="square">
            <a:spAutoFit/>
          </a:bodyPr>
          <a:lstStyle/>
          <a:p>
            <a:pPr>
              <a:lnSpc>
                <a:spcPct val="150000"/>
              </a:lnSpc>
            </a:pPr>
            <a:r>
              <a:rPr lang="en-US" dirty="0"/>
              <a:t>…the scientific evidence shows that loud sound is physically debilitating. A recent World </a:t>
            </a:r>
            <a:r>
              <a:rPr lang="en-US" dirty="0" smtClean="0"/>
              <a:t>Health Organization report on </a:t>
            </a:r>
            <a:r>
              <a:rPr lang="en-US" dirty="0"/>
              <a:t>the burden of disease from environmental noise conservatively </a:t>
            </a:r>
            <a:r>
              <a:rPr lang="en-US" dirty="0" smtClean="0"/>
              <a:t>estimates that </a:t>
            </a:r>
            <a:r>
              <a:rPr lang="en-US" dirty="0"/>
              <a:t>Western Europeans lose more than one million healthy life years annually as a consequence </a:t>
            </a:r>
            <a:r>
              <a:rPr lang="en-US" dirty="0" smtClean="0"/>
              <a:t>of noise-related </a:t>
            </a:r>
            <a:r>
              <a:rPr lang="en-US" dirty="0"/>
              <a:t>disability and disease</a:t>
            </a:r>
            <a:r>
              <a:rPr lang="en-US" dirty="0" smtClean="0"/>
              <a:t>.* </a:t>
            </a:r>
            <a:r>
              <a:rPr lang="en-US" dirty="0"/>
              <a:t>Among environmental hazards, only air pollution causes </a:t>
            </a:r>
            <a:r>
              <a:rPr lang="en-US" dirty="0" smtClean="0"/>
              <a:t>more damage.</a:t>
            </a:r>
          </a:p>
          <a:p>
            <a:pPr algn="r">
              <a:lnSpc>
                <a:spcPct val="150000"/>
              </a:lnSpc>
            </a:pPr>
            <a:r>
              <a:rPr lang="en-US" sz="1400" dirty="0" smtClean="0"/>
              <a:t>---George </a:t>
            </a:r>
            <a:r>
              <a:rPr lang="en-US" sz="1400" dirty="0" err="1" smtClean="0"/>
              <a:t>Prochnik</a:t>
            </a:r>
            <a:r>
              <a:rPr lang="en-US" sz="1400" dirty="0" smtClean="0"/>
              <a:t>, NY Times, Aug 24, 2013</a:t>
            </a:r>
            <a:endParaRPr lang="en-US" sz="1400" dirty="0"/>
          </a:p>
        </p:txBody>
      </p:sp>
      <p:sp>
        <p:nvSpPr>
          <p:cNvPr id="4" name="TextBox 3"/>
          <p:cNvSpPr txBox="1"/>
          <p:nvPr/>
        </p:nvSpPr>
        <p:spPr>
          <a:xfrm>
            <a:off x="914400" y="5257800"/>
            <a:ext cx="7467600" cy="830997"/>
          </a:xfrm>
          <a:prstGeom prst="rect">
            <a:avLst/>
          </a:prstGeom>
          <a:noFill/>
        </p:spPr>
        <p:txBody>
          <a:bodyPr wrap="square" rtlCol="0">
            <a:spAutoFit/>
          </a:bodyPr>
          <a:lstStyle/>
          <a:p>
            <a:r>
              <a:rPr lang="en-US" sz="1200" dirty="0"/>
              <a:t>George </a:t>
            </a:r>
            <a:r>
              <a:rPr lang="en-US" sz="1200" dirty="0" err="1"/>
              <a:t>Prochnik</a:t>
            </a:r>
            <a:r>
              <a:rPr lang="en-US" sz="1200" dirty="0"/>
              <a:t> is </a:t>
            </a:r>
            <a:r>
              <a:rPr lang="en-US" sz="1200" dirty="0" smtClean="0"/>
              <a:t>author of </a:t>
            </a:r>
            <a:r>
              <a:rPr lang="en-US" sz="1200" i="1" dirty="0"/>
              <a:t>In Pursuit of Silence: Listening for Meaning in a World of Noise </a:t>
            </a:r>
            <a:r>
              <a:rPr lang="en-US" sz="1200" dirty="0"/>
              <a:t>(Doubleday, 2010). </a:t>
            </a:r>
            <a:endParaRPr lang="en-US" sz="1200" dirty="0" smtClean="0"/>
          </a:p>
          <a:p>
            <a:r>
              <a:rPr lang="en-US" sz="1200" dirty="0"/>
              <a:t>*Source: </a:t>
            </a:r>
            <a:r>
              <a:rPr lang="en-US" sz="1200" i="1" dirty="0" smtClean="0"/>
              <a:t>Burden </a:t>
            </a:r>
            <a:r>
              <a:rPr lang="en-US" sz="1200" i="1" dirty="0"/>
              <a:t>of Disease from Environmental Noise: Quantification of Healthy Life Years Lost in Europe</a:t>
            </a:r>
            <a:r>
              <a:rPr lang="en-US" sz="1200" dirty="0"/>
              <a:t>. Copenhagen: World Health Organization, 2011.</a:t>
            </a:r>
          </a:p>
        </p:txBody>
      </p:sp>
    </p:spTree>
    <p:extLst>
      <p:ext uri="{BB962C8B-B14F-4D97-AF65-F5344CB8AC3E}">
        <p14:creationId xmlns:p14="http://schemas.microsoft.com/office/powerpoint/2010/main" val="517866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a:spLocks noGrp="1"/>
          </p:cNvSpPr>
          <p:nvPr>
            <p:ph type="title"/>
          </p:nvPr>
        </p:nvSpPr>
        <p:spPr>
          <a:xfrm>
            <a:off x="609600" y="838200"/>
            <a:ext cx="7848600" cy="724936"/>
          </a:xfrm>
        </p:spPr>
        <p:txBody>
          <a:bodyPr>
            <a:noAutofit/>
          </a:bodyPr>
          <a:lstStyle/>
          <a:p>
            <a:r>
              <a:rPr lang="en-US" sz="2000" b="1" dirty="0" smtClean="0"/>
              <a:t>Scientific Statements on Health Effects of Leaf Blower Generated Noise Pollution</a:t>
            </a:r>
            <a:endParaRPr lang="en-US" sz="20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52600"/>
            <a:ext cx="8130973" cy="4232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578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219200"/>
            <a:ext cx="7315200" cy="5093702"/>
          </a:xfrm>
          <a:prstGeom prst="rect">
            <a:avLst/>
          </a:prstGeom>
          <a:noFill/>
        </p:spPr>
        <p:txBody>
          <a:bodyPr wrap="square" rtlCol="0">
            <a:spAutoFit/>
          </a:bodyPr>
          <a:lstStyle/>
          <a:p>
            <a:r>
              <a:rPr lang="en-US" sz="1300" dirty="0" err="1" smtClean="0"/>
              <a:t>Babisch</a:t>
            </a:r>
            <a:r>
              <a:rPr lang="en-US" sz="1300" dirty="0" smtClean="0"/>
              <a:t> </a:t>
            </a:r>
            <a:r>
              <a:rPr lang="en-US" sz="1300" dirty="0"/>
              <a:t>W</a:t>
            </a:r>
            <a:r>
              <a:rPr lang="en-US" sz="1300" dirty="0" smtClean="0"/>
              <a:t>. Transportation </a:t>
            </a:r>
            <a:r>
              <a:rPr lang="en-US" sz="1300" dirty="0"/>
              <a:t>noise and cardiovascular risk: updated review and synthesis of epidemiological studies indicate that the evidence has increased</a:t>
            </a:r>
            <a:r>
              <a:rPr lang="en-US" sz="1300" dirty="0" smtClean="0"/>
              <a:t>. </a:t>
            </a:r>
            <a:r>
              <a:rPr lang="en-US" sz="1300" dirty="0"/>
              <a:t>Noise Health. 2006;8:1-29.</a:t>
            </a:r>
          </a:p>
          <a:p>
            <a:endParaRPr lang="en-US" sz="1300" dirty="0" smtClean="0"/>
          </a:p>
          <a:p>
            <a:r>
              <a:rPr lang="en-US" sz="1300" dirty="0"/>
              <a:t>Burden of Disease from Environmental Noise: Quantification of Healthy Life Years Lost in Europe. Copenhagen: World Health Organization, 2011.</a:t>
            </a:r>
          </a:p>
          <a:p>
            <a:endParaRPr lang="en-US" sz="1300" dirty="0" smtClean="0"/>
          </a:p>
          <a:p>
            <a:r>
              <a:rPr lang="en-US" sz="1300" dirty="0" smtClean="0"/>
              <a:t>Children </a:t>
            </a:r>
            <a:r>
              <a:rPr lang="en-US" sz="1300" dirty="0"/>
              <a:t>and Noise. Children's Health and the Environment, WHO Training Package for the Health Sector, World Health Organization (http://www.who.int/ceh/capacity/noise.pdf</a:t>
            </a:r>
            <a:r>
              <a:rPr lang="en-US" sz="1300" dirty="0" smtClean="0"/>
              <a:t>)</a:t>
            </a:r>
          </a:p>
          <a:p>
            <a:endParaRPr lang="en-US" sz="1300" dirty="0"/>
          </a:p>
          <a:p>
            <a:r>
              <a:rPr lang="en-US" sz="1300" dirty="0" smtClean="0"/>
              <a:t>Crombie </a:t>
            </a:r>
            <a:r>
              <a:rPr lang="en-US" sz="1300" dirty="0"/>
              <a:t>R, Clark C, </a:t>
            </a:r>
            <a:r>
              <a:rPr lang="en-US" sz="1300" dirty="0" err="1"/>
              <a:t>Stansfeld</a:t>
            </a:r>
            <a:r>
              <a:rPr lang="en-US" sz="1300" dirty="0"/>
              <a:t> SA. Environmental noise exposure, early biological risk and mental health in nine to ten year old children: a cross-sectional field study. Environ Health. 201;10:39.</a:t>
            </a:r>
          </a:p>
          <a:p>
            <a:endParaRPr lang="en-US" sz="1300" dirty="0" smtClean="0"/>
          </a:p>
          <a:p>
            <a:r>
              <a:rPr lang="en-US" sz="1300" dirty="0" err="1"/>
              <a:t>Jarup</a:t>
            </a:r>
            <a:r>
              <a:rPr lang="en-US" sz="1300" dirty="0"/>
              <a:t> L, </a:t>
            </a:r>
            <a:r>
              <a:rPr lang="en-US" sz="1300" dirty="0" err="1"/>
              <a:t>Babisch</a:t>
            </a:r>
            <a:r>
              <a:rPr lang="en-US" sz="1300" dirty="0"/>
              <a:t> W, </a:t>
            </a:r>
            <a:r>
              <a:rPr lang="en-US" sz="1300" dirty="0" err="1"/>
              <a:t>Houthuijs</a:t>
            </a:r>
            <a:r>
              <a:rPr lang="en-US" sz="1300" dirty="0"/>
              <a:t> D, et al</a:t>
            </a:r>
            <a:r>
              <a:rPr lang="en-US" sz="1300" dirty="0" smtClean="0"/>
              <a:t>. Hypertension </a:t>
            </a:r>
            <a:r>
              <a:rPr lang="en-US" sz="1300" dirty="0"/>
              <a:t>and exposure to noise near airports: the HYENA study</a:t>
            </a:r>
            <a:r>
              <a:rPr lang="en-US" sz="1300" dirty="0" smtClean="0"/>
              <a:t>. </a:t>
            </a:r>
            <a:r>
              <a:rPr lang="en-US" sz="1300" dirty="0"/>
              <a:t>Environ Health </a:t>
            </a:r>
            <a:r>
              <a:rPr lang="en-US" sz="1300" dirty="0" err="1"/>
              <a:t>Perspect</a:t>
            </a:r>
            <a:r>
              <a:rPr lang="en-US" sz="1300" dirty="0"/>
              <a:t>. </a:t>
            </a:r>
            <a:r>
              <a:rPr lang="en-US" sz="1300" dirty="0" smtClean="0"/>
              <a:t>2008;116:329-33</a:t>
            </a:r>
            <a:r>
              <a:rPr lang="en-US" sz="1300" dirty="0"/>
              <a:t>. </a:t>
            </a:r>
          </a:p>
          <a:p>
            <a:endParaRPr lang="en-US" sz="1300" dirty="0"/>
          </a:p>
          <a:p>
            <a:r>
              <a:rPr lang="en-US" sz="1300" dirty="0"/>
              <a:t>Kaminski J. Environmental and Health Effects of Using Leaf </a:t>
            </a:r>
            <a:r>
              <a:rPr lang="en-US" sz="1300" dirty="0" smtClean="0"/>
              <a:t>Blowers.1998.</a:t>
            </a:r>
          </a:p>
          <a:p>
            <a:endParaRPr lang="en-US" sz="1300" dirty="0"/>
          </a:p>
          <a:p>
            <a:r>
              <a:rPr lang="en-US" sz="1300" dirty="0" err="1" smtClean="0"/>
              <a:t>Stansfeld</a:t>
            </a:r>
            <a:r>
              <a:rPr lang="en-US" sz="1300" dirty="0" smtClean="0"/>
              <a:t> </a:t>
            </a:r>
            <a:r>
              <a:rPr lang="en-US" sz="1300" dirty="0"/>
              <a:t>S, Crombie R. Cardiovascular effects of environmental noise: research in the United Kingdom. Noise Health. 2011;13:229-33</a:t>
            </a:r>
            <a:r>
              <a:rPr lang="en-US" sz="1300" dirty="0" smtClean="0"/>
              <a:t>.</a:t>
            </a:r>
          </a:p>
          <a:p>
            <a:endParaRPr lang="en-US" sz="1300" dirty="0" smtClean="0"/>
          </a:p>
          <a:p>
            <a:r>
              <a:rPr lang="en-US" sz="1300" dirty="0"/>
              <a:t>van Kamp I, Davies H</a:t>
            </a:r>
            <a:r>
              <a:rPr lang="en-US" sz="1300" dirty="0" smtClean="0"/>
              <a:t>. Noise </a:t>
            </a:r>
            <a:r>
              <a:rPr lang="en-US" sz="1300" dirty="0"/>
              <a:t>and health in vulnerable groups: a review</a:t>
            </a:r>
            <a:r>
              <a:rPr lang="en-US" sz="1300" dirty="0" smtClean="0"/>
              <a:t>. </a:t>
            </a:r>
            <a:r>
              <a:rPr lang="en-US" sz="1300" dirty="0"/>
              <a:t>Noise Health. </a:t>
            </a:r>
            <a:r>
              <a:rPr lang="en-US" sz="1300" dirty="0" smtClean="0"/>
              <a:t>2013;15:153-9.</a:t>
            </a:r>
          </a:p>
        </p:txBody>
      </p:sp>
      <p:sp>
        <p:nvSpPr>
          <p:cNvPr id="3" name="Title 2"/>
          <p:cNvSpPr>
            <a:spLocks noGrp="1"/>
          </p:cNvSpPr>
          <p:nvPr>
            <p:ph type="title"/>
          </p:nvPr>
        </p:nvSpPr>
        <p:spPr>
          <a:xfrm>
            <a:off x="838200" y="533400"/>
            <a:ext cx="6781800" cy="609600"/>
          </a:xfrm>
        </p:spPr>
        <p:txBody>
          <a:bodyPr>
            <a:normAutofit/>
          </a:bodyPr>
          <a:lstStyle/>
          <a:p>
            <a:r>
              <a:rPr lang="en-US" sz="2400" b="1" dirty="0" smtClean="0"/>
              <a:t>Sample of References on Noise and Health</a:t>
            </a:r>
            <a:endParaRPr lang="en-US" sz="2400" b="1" dirty="0"/>
          </a:p>
        </p:txBody>
      </p:sp>
    </p:spTree>
    <p:extLst>
      <p:ext uri="{BB962C8B-B14F-4D97-AF65-F5344CB8AC3E}">
        <p14:creationId xmlns:p14="http://schemas.microsoft.com/office/powerpoint/2010/main" val="11566222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5334000" cy="1143000"/>
          </a:xfrm>
        </p:spPr>
        <p:txBody>
          <a:bodyPr>
            <a:normAutofit/>
          </a:bodyPr>
          <a:lstStyle/>
          <a:p>
            <a:r>
              <a:rPr lang="en-US" sz="2800" b="1" dirty="0" smtClean="0"/>
              <a:t>Noise Pollution Also Affects Wildlife  </a:t>
            </a:r>
            <a:endParaRPr lang="en-US" sz="2800" b="1" dirty="0"/>
          </a:p>
        </p:txBody>
      </p:sp>
      <p:sp>
        <p:nvSpPr>
          <p:cNvPr id="3" name="Content Placeholder 2"/>
          <p:cNvSpPr>
            <a:spLocks noGrp="1"/>
          </p:cNvSpPr>
          <p:nvPr>
            <p:ph idx="1"/>
          </p:nvPr>
        </p:nvSpPr>
        <p:spPr>
          <a:xfrm>
            <a:off x="838200" y="2228421"/>
            <a:ext cx="6777317" cy="3508977"/>
          </a:xfrm>
        </p:spPr>
        <p:txBody>
          <a:bodyPr>
            <a:normAutofit fontScale="77500" lnSpcReduction="20000"/>
          </a:bodyPr>
          <a:lstStyle/>
          <a:p>
            <a:pPr>
              <a:lnSpc>
                <a:spcPct val="150000"/>
              </a:lnSpc>
            </a:pPr>
            <a:r>
              <a:rPr lang="en-US" sz="2000" dirty="0"/>
              <a:t>A growing number of studies indicate that wildlife, like humans, are being adversely affected by noise-related stresses</a:t>
            </a:r>
          </a:p>
          <a:p>
            <a:pPr>
              <a:lnSpc>
                <a:spcPct val="150000"/>
              </a:lnSpc>
            </a:pPr>
            <a:r>
              <a:rPr lang="en-US" sz="2000" dirty="0" smtClean="0"/>
              <a:t>Examples </a:t>
            </a:r>
            <a:r>
              <a:rPr lang="en-US" sz="2000" dirty="0"/>
              <a:t>(</a:t>
            </a:r>
            <a:r>
              <a:rPr lang="en-US" sz="2000" dirty="0" smtClean="0"/>
              <a:t>Barber et al</a:t>
            </a:r>
            <a:r>
              <a:rPr lang="en-US" sz="2000" dirty="0"/>
              <a:t>,</a:t>
            </a:r>
            <a:r>
              <a:rPr lang="en-US" sz="2000" dirty="0" smtClean="0"/>
              <a:t> </a:t>
            </a:r>
            <a:r>
              <a:rPr lang="en-US" sz="2000" dirty="0"/>
              <a:t>2009)</a:t>
            </a:r>
            <a:r>
              <a:rPr lang="en-US" sz="2000" dirty="0" smtClean="0"/>
              <a:t>: </a:t>
            </a:r>
          </a:p>
          <a:p>
            <a:pPr lvl="1">
              <a:lnSpc>
                <a:spcPct val="150000"/>
              </a:lnSpc>
            </a:pPr>
            <a:r>
              <a:rPr lang="en-US" sz="1800" dirty="0" smtClean="0"/>
              <a:t>The endangered </a:t>
            </a:r>
            <a:r>
              <a:rPr lang="en-US" sz="1800" dirty="0"/>
              <a:t>Sonoran pronghorn avoids noisy areas frequented by military </a:t>
            </a:r>
            <a:r>
              <a:rPr lang="en-US" sz="1800" dirty="0" smtClean="0"/>
              <a:t>jets </a:t>
            </a:r>
          </a:p>
          <a:p>
            <a:pPr lvl="1">
              <a:lnSpc>
                <a:spcPct val="150000"/>
              </a:lnSpc>
            </a:pPr>
            <a:r>
              <a:rPr lang="en-US" sz="1800" dirty="0" smtClean="0"/>
              <a:t>Female </a:t>
            </a:r>
            <a:r>
              <a:rPr lang="en-US" sz="1800" dirty="0"/>
              <a:t>frogs exposed to </a:t>
            </a:r>
            <a:r>
              <a:rPr lang="en-US" sz="1800" dirty="0" smtClean="0"/>
              <a:t>traffic noise </a:t>
            </a:r>
            <a:r>
              <a:rPr lang="en-US" sz="1800" dirty="0"/>
              <a:t>have more difficulty locating the male's </a:t>
            </a:r>
            <a:r>
              <a:rPr lang="en-US" sz="1800" dirty="0" smtClean="0"/>
              <a:t>signal </a:t>
            </a:r>
          </a:p>
          <a:p>
            <a:pPr lvl="1">
              <a:lnSpc>
                <a:spcPct val="150000"/>
              </a:lnSpc>
            </a:pPr>
            <a:r>
              <a:rPr lang="en-US" sz="1800" dirty="0" smtClean="0"/>
              <a:t>Gleaning </a:t>
            </a:r>
            <a:r>
              <a:rPr lang="en-US" sz="1800" dirty="0"/>
              <a:t>bats avoid hunting in areas with road </a:t>
            </a:r>
            <a:r>
              <a:rPr lang="en-US" sz="1800" dirty="0" smtClean="0"/>
              <a:t>noise. </a:t>
            </a:r>
          </a:p>
          <a:p>
            <a:pPr>
              <a:lnSpc>
                <a:spcPct val="150000"/>
              </a:lnSpc>
            </a:pPr>
            <a:r>
              <a:rPr lang="en-US" sz="2000" dirty="0" smtClean="0"/>
              <a:t>Combined </a:t>
            </a:r>
            <a:r>
              <a:rPr lang="en-US" sz="2000" dirty="0"/>
              <a:t>with other </a:t>
            </a:r>
            <a:r>
              <a:rPr lang="en-US" sz="2000" dirty="0" smtClean="0"/>
              <a:t>stressors, </a:t>
            </a:r>
            <a:r>
              <a:rPr lang="en-US" sz="2000" dirty="0"/>
              <a:t>sound </a:t>
            </a:r>
            <a:r>
              <a:rPr lang="en-US" sz="2000" dirty="0" smtClean="0"/>
              <a:t>may have substantive impacts on  </a:t>
            </a:r>
            <a:r>
              <a:rPr lang="en-US" sz="2000" dirty="0"/>
              <a:t>the health and vitality of wildlife </a:t>
            </a:r>
            <a:r>
              <a:rPr lang="en-US" sz="2000" dirty="0" smtClean="0"/>
              <a:t>populations.</a:t>
            </a:r>
          </a:p>
        </p:txBody>
      </p:sp>
      <p:sp>
        <p:nvSpPr>
          <p:cNvPr id="5" name="TextBox 4"/>
          <p:cNvSpPr txBox="1"/>
          <p:nvPr/>
        </p:nvSpPr>
        <p:spPr>
          <a:xfrm>
            <a:off x="914400" y="5770349"/>
            <a:ext cx="7391400" cy="415498"/>
          </a:xfrm>
          <a:prstGeom prst="rect">
            <a:avLst/>
          </a:prstGeom>
          <a:noFill/>
        </p:spPr>
        <p:txBody>
          <a:bodyPr wrap="square" rtlCol="0">
            <a:spAutoFit/>
          </a:bodyPr>
          <a:lstStyle/>
          <a:p>
            <a:r>
              <a:rPr lang="en-US" sz="1050" i="1" dirty="0" smtClean="0"/>
              <a:t>Key Sources: National Park Service, Wildlife Conservation Society; Barber JR, Crooks KR, </a:t>
            </a:r>
            <a:r>
              <a:rPr lang="en-US" sz="1050" i="1" dirty="0" err="1" smtClean="0"/>
              <a:t>Fristrup</a:t>
            </a:r>
            <a:r>
              <a:rPr lang="en-US" sz="1050" i="1" dirty="0"/>
              <a:t> KM. Trends in Ecology and </a:t>
            </a:r>
            <a:r>
              <a:rPr lang="en-US" sz="1050" i="1" dirty="0" smtClean="0"/>
              <a:t>Evolution, 2010; 25:180-89. </a:t>
            </a:r>
            <a:endParaRPr lang="en-US" sz="1050" i="1" dirty="0"/>
          </a:p>
        </p:txBody>
      </p:sp>
      <p:pic>
        <p:nvPicPr>
          <p:cNvPr id="1026" name="Picture 2" descr="C:\Leaf Blowers\Quiet Lincoln\Pictures\Logo\Owl photo 1_MSFree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8128" y="762000"/>
            <a:ext cx="2103299" cy="140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237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Other Impacts of Noise Pollution</a:t>
            </a:r>
            <a:endParaRPr lang="en-US" sz="2800" b="1" dirty="0"/>
          </a:p>
        </p:txBody>
      </p:sp>
      <p:sp>
        <p:nvSpPr>
          <p:cNvPr id="3" name="Content Placeholder 2"/>
          <p:cNvSpPr>
            <a:spLocks noGrp="1"/>
          </p:cNvSpPr>
          <p:nvPr>
            <p:ph idx="1"/>
          </p:nvPr>
        </p:nvSpPr>
        <p:spPr/>
        <p:txBody>
          <a:bodyPr/>
          <a:lstStyle/>
          <a:p>
            <a:pPr>
              <a:lnSpc>
                <a:spcPct val="150000"/>
              </a:lnSpc>
            </a:pPr>
            <a:r>
              <a:rPr lang="en-US" dirty="0" smtClean="0"/>
              <a:t>Decline in property values (Nelson, 2008)</a:t>
            </a:r>
          </a:p>
          <a:p>
            <a:pPr>
              <a:lnSpc>
                <a:spcPct val="150000"/>
              </a:lnSpc>
            </a:pPr>
            <a:r>
              <a:rPr lang="en-US" dirty="0" smtClean="0"/>
              <a:t>People moving from homes</a:t>
            </a:r>
            <a:endParaRPr lang="en-US" dirty="0"/>
          </a:p>
        </p:txBody>
      </p:sp>
      <p:sp>
        <p:nvSpPr>
          <p:cNvPr id="4" name="TextBox 3"/>
          <p:cNvSpPr txBox="1"/>
          <p:nvPr/>
        </p:nvSpPr>
        <p:spPr>
          <a:xfrm>
            <a:off x="914400" y="5943600"/>
            <a:ext cx="7620000" cy="400110"/>
          </a:xfrm>
          <a:prstGeom prst="rect">
            <a:avLst/>
          </a:prstGeom>
          <a:noFill/>
        </p:spPr>
        <p:txBody>
          <a:bodyPr wrap="square" rtlCol="0">
            <a:spAutoFit/>
          </a:bodyPr>
          <a:lstStyle/>
          <a:p>
            <a:r>
              <a:rPr lang="en-US" sz="1000" i="1" dirty="0"/>
              <a:t>Nelson JP. </a:t>
            </a:r>
            <a:r>
              <a:rPr lang="en-US" sz="1000" i="1" dirty="0" err="1"/>
              <a:t>Ch</a:t>
            </a:r>
            <a:r>
              <a:rPr lang="en-US" sz="1000" i="1" dirty="0"/>
              <a:t> 3 in Hedonic Methods in Housing Markets: Pricing Environmental Amenities and Segregation, </a:t>
            </a:r>
            <a:r>
              <a:rPr lang="en-US" sz="1000" dirty="0"/>
              <a:t>Springer, </a:t>
            </a:r>
            <a:r>
              <a:rPr lang="en-US" sz="1000" i="1" dirty="0"/>
              <a:t>2008</a:t>
            </a:r>
            <a:r>
              <a:rPr lang="en-US" sz="1000" i="1" dirty="0" smtClean="0"/>
              <a:t>.</a:t>
            </a:r>
            <a:endParaRPr lang="en-US" sz="1000" i="1" dirty="0"/>
          </a:p>
        </p:txBody>
      </p:sp>
    </p:spTree>
    <p:extLst>
      <p:ext uri="{BB962C8B-B14F-4D97-AF65-F5344CB8AC3E}">
        <p14:creationId xmlns:p14="http://schemas.microsoft.com/office/powerpoint/2010/main" val="26666318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2819400"/>
            <a:ext cx="7024744" cy="1143000"/>
          </a:xfrm>
        </p:spPr>
        <p:txBody>
          <a:bodyPr>
            <a:normAutofit/>
          </a:bodyPr>
          <a:lstStyle/>
          <a:p>
            <a:r>
              <a:rPr lang="en-US" b="1" dirty="0" smtClean="0"/>
              <a:t>Air Pollution</a:t>
            </a:r>
            <a:endParaRPr lang="en-US" b="1" dirty="0"/>
          </a:p>
        </p:txBody>
      </p:sp>
    </p:spTree>
    <p:extLst>
      <p:ext uri="{BB962C8B-B14F-4D97-AF65-F5344CB8AC3E}">
        <p14:creationId xmlns:p14="http://schemas.microsoft.com/office/powerpoint/2010/main" val="30905211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Air Pollution from Leaf Blowers</a:t>
            </a:r>
            <a:endParaRPr lang="en-US" b="1" dirty="0"/>
          </a:p>
        </p:txBody>
      </p:sp>
      <p:sp>
        <p:nvSpPr>
          <p:cNvPr id="3" name="Content Placeholder 2"/>
          <p:cNvSpPr>
            <a:spLocks noGrp="1"/>
          </p:cNvSpPr>
          <p:nvPr>
            <p:ph idx="1"/>
          </p:nvPr>
        </p:nvSpPr>
        <p:spPr>
          <a:xfrm>
            <a:off x="1066800" y="2362200"/>
            <a:ext cx="6777317" cy="3508977"/>
          </a:xfrm>
        </p:spPr>
        <p:txBody>
          <a:bodyPr/>
          <a:lstStyle/>
          <a:p>
            <a:pPr>
              <a:lnSpc>
                <a:spcPct val="150000"/>
              </a:lnSpc>
            </a:pPr>
            <a:r>
              <a:rPr lang="en-US" dirty="0" smtClean="0"/>
              <a:t>Exhaust emissions (gas-powered blowers)</a:t>
            </a:r>
          </a:p>
          <a:p>
            <a:pPr>
              <a:lnSpc>
                <a:spcPct val="150000"/>
              </a:lnSpc>
            </a:pPr>
            <a:r>
              <a:rPr lang="en-US" dirty="0" smtClean="0"/>
              <a:t>Particulate matter (dust)</a:t>
            </a:r>
            <a:endParaRPr lang="en-US" dirty="0"/>
          </a:p>
        </p:txBody>
      </p:sp>
    </p:spTree>
    <p:extLst>
      <p:ext uri="{BB962C8B-B14F-4D97-AF65-F5344CB8AC3E}">
        <p14:creationId xmlns:p14="http://schemas.microsoft.com/office/powerpoint/2010/main" val="20511370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990600"/>
            <a:ext cx="7024744" cy="570464"/>
          </a:xfrm>
        </p:spPr>
        <p:txBody>
          <a:bodyPr>
            <a:normAutofit/>
          </a:bodyPr>
          <a:lstStyle/>
          <a:p>
            <a:r>
              <a:rPr lang="en-US" sz="2800" b="1" dirty="0" smtClean="0"/>
              <a:t>Exhaust Emissions from Leaf Blowers</a:t>
            </a:r>
            <a:endParaRPr lang="en-US" sz="2800" dirty="0"/>
          </a:p>
        </p:txBody>
      </p:sp>
      <p:sp>
        <p:nvSpPr>
          <p:cNvPr id="3" name="Content Placeholder 2"/>
          <p:cNvSpPr>
            <a:spLocks noGrp="1"/>
          </p:cNvSpPr>
          <p:nvPr>
            <p:ph idx="1"/>
          </p:nvPr>
        </p:nvSpPr>
        <p:spPr>
          <a:xfrm>
            <a:off x="990600" y="1828800"/>
            <a:ext cx="6777317" cy="3508977"/>
          </a:xfrm>
        </p:spPr>
        <p:txBody>
          <a:bodyPr>
            <a:normAutofit fontScale="85000" lnSpcReduction="10000"/>
          </a:bodyPr>
          <a:lstStyle/>
          <a:p>
            <a:pPr>
              <a:lnSpc>
                <a:spcPct val="150000"/>
              </a:lnSpc>
            </a:pPr>
            <a:r>
              <a:rPr lang="en-US" dirty="0" smtClean="0"/>
              <a:t>Hydrocarbons </a:t>
            </a:r>
            <a:r>
              <a:rPr lang="en-US" dirty="0"/>
              <a:t>from </a:t>
            </a:r>
            <a:r>
              <a:rPr lang="en-US" dirty="0" smtClean="0"/>
              <a:t>burned </a:t>
            </a:r>
            <a:r>
              <a:rPr lang="en-US" dirty="0"/>
              <a:t>and unburned </a:t>
            </a:r>
            <a:r>
              <a:rPr lang="en-US" dirty="0" smtClean="0"/>
              <a:t>fuel </a:t>
            </a:r>
          </a:p>
          <a:p>
            <a:pPr lvl="1">
              <a:lnSpc>
                <a:spcPct val="150000"/>
              </a:lnSpc>
            </a:pPr>
            <a:r>
              <a:rPr lang="en-US" dirty="0" smtClean="0"/>
              <a:t>Combine </a:t>
            </a:r>
            <a:r>
              <a:rPr lang="en-US" dirty="0"/>
              <a:t>with other </a:t>
            </a:r>
            <a:r>
              <a:rPr lang="en-US" dirty="0" smtClean="0"/>
              <a:t>gases in </a:t>
            </a:r>
            <a:r>
              <a:rPr lang="en-US" dirty="0"/>
              <a:t>the </a:t>
            </a:r>
            <a:r>
              <a:rPr lang="en-US" dirty="0" smtClean="0"/>
              <a:t>air </a:t>
            </a:r>
            <a:r>
              <a:rPr lang="en-US" dirty="0"/>
              <a:t>to form </a:t>
            </a:r>
            <a:r>
              <a:rPr lang="en-US" dirty="0" smtClean="0"/>
              <a:t>ozone </a:t>
            </a:r>
          </a:p>
          <a:p>
            <a:pPr>
              <a:lnSpc>
                <a:spcPct val="150000"/>
              </a:lnSpc>
            </a:pPr>
            <a:r>
              <a:rPr lang="en-US" dirty="0"/>
              <a:t>C</a:t>
            </a:r>
            <a:r>
              <a:rPr lang="en-US" dirty="0" smtClean="0"/>
              <a:t>arbon monoxide </a:t>
            </a:r>
          </a:p>
          <a:p>
            <a:pPr>
              <a:lnSpc>
                <a:spcPct val="150000"/>
              </a:lnSpc>
            </a:pPr>
            <a:r>
              <a:rPr lang="en-US" dirty="0" smtClean="0"/>
              <a:t>Fine </a:t>
            </a:r>
            <a:r>
              <a:rPr lang="en-US" dirty="0"/>
              <a:t>particulate </a:t>
            </a:r>
            <a:r>
              <a:rPr lang="en-US" dirty="0" smtClean="0"/>
              <a:t>matter </a:t>
            </a:r>
            <a:r>
              <a:rPr lang="en-US" dirty="0"/>
              <a:t>(≤2.5 microns; </a:t>
            </a:r>
            <a:r>
              <a:rPr lang="en-US" dirty="0" smtClean="0"/>
              <a:t>PM</a:t>
            </a:r>
            <a:r>
              <a:rPr lang="en-US" baseline="-25000" dirty="0" smtClean="0"/>
              <a:t>2.5</a:t>
            </a:r>
            <a:r>
              <a:rPr lang="en-US" dirty="0" smtClean="0"/>
              <a:t>) </a:t>
            </a:r>
          </a:p>
          <a:p>
            <a:pPr>
              <a:lnSpc>
                <a:spcPct val="150000"/>
              </a:lnSpc>
            </a:pPr>
            <a:r>
              <a:rPr lang="en-US" dirty="0" smtClean="0"/>
              <a:t>Other toxic, carcinogenic compounds from unburned </a:t>
            </a:r>
            <a:r>
              <a:rPr lang="en-US" dirty="0"/>
              <a:t>fuel, including benzene, 1,3-butadiene, acetaldehyde, </a:t>
            </a:r>
            <a:r>
              <a:rPr lang="en-US" dirty="0" smtClean="0"/>
              <a:t>and formaldehyde</a:t>
            </a:r>
            <a:endParaRPr lang="en-US" dirty="0"/>
          </a:p>
        </p:txBody>
      </p:sp>
      <p:sp>
        <p:nvSpPr>
          <p:cNvPr id="4" name="TextBox 3"/>
          <p:cNvSpPr txBox="1"/>
          <p:nvPr/>
        </p:nvSpPr>
        <p:spPr>
          <a:xfrm>
            <a:off x="838200" y="5597949"/>
            <a:ext cx="7467600" cy="646331"/>
          </a:xfrm>
          <a:prstGeom prst="rect">
            <a:avLst/>
          </a:prstGeom>
          <a:noFill/>
        </p:spPr>
        <p:txBody>
          <a:bodyPr wrap="square" rtlCol="0">
            <a:spAutoFit/>
          </a:bodyPr>
          <a:lstStyle/>
          <a:p>
            <a:r>
              <a:rPr lang="en-US" sz="1200" i="1" dirty="0" smtClean="0"/>
              <a:t>Key Sources</a:t>
            </a:r>
            <a:r>
              <a:rPr lang="en-US" sz="1200" i="1" dirty="0"/>
              <a:t>: A Report to the California Legislature on the Potential Health and Environmental Impacts of Leaf Blowers. California Environmental Protection Agency, Air Resources Board, Mobile Source Control Division, February </a:t>
            </a:r>
            <a:r>
              <a:rPr lang="en-US" sz="1200" i="1" dirty="0" smtClean="0"/>
              <a:t>2000.</a:t>
            </a:r>
            <a:endParaRPr lang="en-US" sz="1200" i="1" dirty="0"/>
          </a:p>
        </p:txBody>
      </p:sp>
    </p:spTree>
    <p:extLst>
      <p:ext uri="{BB962C8B-B14F-4D97-AF65-F5344CB8AC3E}">
        <p14:creationId xmlns:p14="http://schemas.microsoft.com/office/powerpoint/2010/main" val="9671878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28" y="838200"/>
            <a:ext cx="7024744" cy="1143000"/>
          </a:xfrm>
        </p:spPr>
        <p:txBody>
          <a:bodyPr>
            <a:normAutofit/>
          </a:bodyPr>
          <a:lstStyle/>
          <a:p>
            <a:r>
              <a:rPr lang="en-US" sz="2800" b="1" dirty="0"/>
              <a:t>Health Effects of Leaf Blower Exhaust Emissions</a:t>
            </a:r>
            <a:endParaRPr lang="en-US" sz="2800" dirty="0"/>
          </a:p>
        </p:txBody>
      </p:sp>
      <p:sp>
        <p:nvSpPr>
          <p:cNvPr id="3" name="Content Placeholder 2"/>
          <p:cNvSpPr>
            <a:spLocks noGrp="1"/>
          </p:cNvSpPr>
          <p:nvPr>
            <p:ph idx="1"/>
          </p:nvPr>
        </p:nvSpPr>
        <p:spPr>
          <a:xfrm>
            <a:off x="1066800" y="2133600"/>
            <a:ext cx="6777317" cy="3508977"/>
          </a:xfrm>
        </p:spPr>
        <p:txBody>
          <a:bodyPr>
            <a:normAutofit fontScale="77500" lnSpcReduction="20000"/>
          </a:bodyPr>
          <a:lstStyle/>
          <a:p>
            <a:pPr>
              <a:lnSpc>
                <a:spcPct val="140000"/>
              </a:lnSpc>
            </a:pPr>
            <a:r>
              <a:rPr lang="en-US" sz="2300" dirty="0"/>
              <a:t>Hydrocarbons and nitrogen dioxide can form ozone in the presence of </a:t>
            </a:r>
            <a:r>
              <a:rPr lang="en-US" sz="2300" dirty="0" smtClean="0"/>
              <a:t>sunlight.</a:t>
            </a:r>
            <a:endParaRPr lang="en-US" sz="2300" dirty="0"/>
          </a:p>
          <a:p>
            <a:pPr lvl="1">
              <a:lnSpc>
                <a:spcPct val="140000"/>
              </a:lnSpc>
            </a:pPr>
            <a:r>
              <a:rPr lang="en-US" sz="2100" dirty="0"/>
              <a:t>Ozone is a strong respiratory irritant cause airway constriction, coughing, sore throat, and shortness of breath.</a:t>
            </a:r>
          </a:p>
          <a:p>
            <a:pPr>
              <a:lnSpc>
                <a:spcPct val="140000"/>
              </a:lnSpc>
            </a:pPr>
            <a:r>
              <a:rPr lang="en-US" sz="2300" dirty="0" smtClean="0"/>
              <a:t>Carbon monoxide is poisonous.</a:t>
            </a:r>
          </a:p>
          <a:p>
            <a:pPr lvl="1">
              <a:lnSpc>
                <a:spcPct val="140000"/>
              </a:lnSpc>
            </a:pPr>
            <a:r>
              <a:rPr lang="en-US" dirty="0" smtClean="0"/>
              <a:t>Effects range from headaches</a:t>
            </a:r>
            <a:r>
              <a:rPr lang="en-US" dirty="0"/>
              <a:t>, dizziness, weakness, and </a:t>
            </a:r>
            <a:r>
              <a:rPr lang="en-US" dirty="0" smtClean="0"/>
              <a:t>nausea, to </a:t>
            </a:r>
            <a:r>
              <a:rPr lang="en-US" dirty="0"/>
              <a:t>death. </a:t>
            </a:r>
            <a:endParaRPr lang="en-US" dirty="0" smtClean="0"/>
          </a:p>
          <a:p>
            <a:pPr lvl="1">
              <a:lnSpc>
                <a:spcPct val="140000"/>
              </a:lnSpc>
            </a:pPr>
            <a:r>
              <a:rPr lang="en-US" sz="2100" dirty="0" smtClean="0"/>
              <a:t>Children </a:t>
            </a:r>
            <a:r>
              <a:rPr lang="en-US" sz="2100" dirty="0"/>
              <a:t>and </a:t>
            </a:r>
            <a:r>
              <a:rPr lang="en-US" sz="2100" dirty="0" smtClean="0"/>
              <a:t>people </a:t>
            </a:r>
            <a:r>
              <a:rPr lang="en-US" sz="2100" dirty="0"/>
              <a:t>with heart disease </a:t>
            </a:r>
            <a:r>
              <a:rPr lang="en-US" sz="2100" dirty="0" smtClean="0"/>
              <a:t>are especially vulnerable. </a:t>
            </a:r>
          </a:p>
        </p:txBody>
      </p:sp>
      <p:sp>
        <p:nvSpPr>
          <p:cNvPr id="4" name="TextBox 3"/>
          <p:cNvSpPr txBox="1"/>
          <p:nvPr/>
        </p:nvSpPr>
        <p:spPr>
          <a:xfrm>
            <a:off x="838200" y="5791200"/>
            <a:ext cx="7467600" cy="646331"/>
          </a:xfrm>
          <a:prstGeom prst="rect">
            <a:avLst/>
          </a:prstGeom>
          <a:noFill/>
        </p:spPr>
        <p:txBody>
          <a:bodyPr wrap="square" rtlCol="0">
            <a:spAutoFit/>
          </a:bodyPr>
          <a:lstStyle/>
          <a:p>
            <a:r>
              <a:rPr lang="en-US" sz="1200" i="1" dirty="0" smtClean="0"/>
              <a:t>Key Sources</a:t>
            </a:r>
            <a:r>
              <a:rPr lang="en-US" sz="1200" i="1" dirty="0"/>
              <a:t>: A Report to the California Legislature on the Potential Health and Environmental Impacts of Leaf Blowers. California Environmental Protection Agency, Air Resources Board, Mobile Source Control Division, February </a:t>
            </a:r>
            <a:r>
              <a:rPr lang="en-US" sz="1200" i="1" dirty="0" smtClean="0"/>
              <a:t>2000.</a:t>
            </a:r>
            <a:endParaRPr lang="en-US" sz="1200" i="1" dirty="0"/>
          </a:p>
        </p:txBody>
      </p:sp>
    </p:spTree>
    <p:extLst>
      <p:ext uri="{BB962C8B-B14F-4D97-AF65-F5344CB8AC3E}">
        <p14:creationId xmlns:p14="http://schemas.microsoft.com/office/powerpoint/2010/main" val="3647504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62914" y="838200"/>
            <a:ext cx="7024744" cy="1143000"/>
          </a:xfrm>
        </p:spPr>
        <p:txBody>
          <a:bodyPr>
            <a:normAutofit/>
          </a:bodyPr>
          <a:lstStyle/>
          <a:p>
            <a:r>
              <a:rPr lang="en-US" sz="2800" b="1" dirty="0" smtClean="0"/>
              <a:t>Health Effects of Leaf Blower Exhaust Emissions</a:t>
            </a:r>
            <a:endParaRPr lang="en-US" sz="2800" b="1" dirty="0"/>
          </a:p>
        </p:txBody>
      </p:sp>
      <p:sp>
        <p:nvSpPr>
          <p:cNvPr id="4" name="Content Placeholder 3"/>
          <p:cNvSpPr>
            <a:spLocks noGrp="1"/>
          </p:cNvSpPr>
          <p:nvPr>
            <p:ph idx="1"/>
          </p:nvPr>
        </p:nvSpPr>
        <p:spPr>
          <a:xfrm>
            <a:off x="875270" y="2133600"/>
            <a:ext cx="7278130" cy="3508977"/>
          </a:xfrm>
        </p:spPr>
        <p:txBody>
          <a:bodyPr>
            <a:normAutofit fontScale="85000" lnSpcReduction="10000"/>
          </a:bodyPr>
          <a:lstStyle/>
          <a:p>
            <a:pPr>
              <a:lnSpc>
                <a:spcPct val="150000"/>
              </a:lnSpc>
            </a:pPr>
            <a:r>
              <a:rPr lang="en-US" dirty="0" smtClean="0"/>
              <a:t>Benzene</a:t>
            </a:r>
            <a:r>
              <a:rPr lang="en-US" dirty="0"/>
              <a:t>, 1,3-butadiene, acetaldehyde, and </a:t>
            </a:r>
            <a:r>
              <a:rPr lang="en-US" dirty="0" smtClean="0"/>
              <a:t>formaldehyde are toxic and carcinogenic.</a:t>
            </a:r>
          </a:p>
          <a:p>
            <a:pPr>
              <a:lnSpc>
                <a:spcPct val="150000"/>
              </a:lnSpc>
            </a:pPr>
            <a:r>
              <a:rPr lang="en-US" dirty="0"/>
              <a:t>PM</a:t>
            </a:r>
            <a:r>
              <a:rPr lang="en-US" baseline="-25000" dirty="0"/>
              <a:t>2.5 </a:t>
            </a:r>
            <a:r>
              <a:rPr lang="en-US" dirty="0"/>
              <a:t>can remain suspended in the air for days and can lodge deep within the lungs. </a:t>
            </a:r>
          </a:p>
          <a:p>
            <a:pPr lvl="1">
              <a:lnSpc>
                <a:spcPct val="150000"/>
              </a:lnSpc>
            </a:pPr>
            <a:r>
              <a:rPr lang="en-US" sz="2100" dirty="0"/>
              <a:t>Increases the number and severity of asthma attacks, bronchitis and other lung diseases, and reduce ability to fight infections.</a:t>
            </a:r>
          </a:p>
          <a:p>
            <a:pPr lvl="1">
              <a:lnSpc>
                <a:spcPct val="150000"/>
              </a:lnSpc>
            </a:pPr>
            <a:r>
              <a:rPr lang="en-US" sz="2100" dirty="0"/>
              <a:t>Children and the elderly are especially vulnerable.</a:t>
            </a:r>
          </a:p>
          <a:p>
            <a:pPr>
              <a:lnSpc>
                <a:spcPct val="150000"/>
              </a:lnSpc>
            </a:pPr>
            <a:endParaRPr lang="en-US" dirty="0"/>
          </a:p>
        </p:txBody>
      </p:sp>
      <p:sp>
        <p:nvSpPr>
          <p:cNvPr id="5" name="TextBox 4"/>
          <p:cNvSpPr txBox="1"/>
          <p:nvPr/>
        </p:nvSpPr>
        <p:spPr>
          <a:xfrm>
            <a:off x="838200" y="5791200"/>
            <a:ext cx="7467600" cy="646331"/>
          </a:xfrm>
          <a:prstGeom prst="rect">
            <a:avLst/>
          </a:prstGeom>
          <a:noFill/>
        </p:spPr>
        <p:txBody>
          <a:bodyPr wrap="square" rtlCol="0">
            <a:spAutoFit/>
          </a:bodyPr>
          <a:lstStyle/>
          <a:p>
            <a:r>
              <a:rPr lang="en-US" sz="1200" i="1" dirty="0" smtClean="0"/>
              <a:t>Key Sources</a:t>
            </a:r>
            <a:r>
              <a:rPr lang="en-US" sz="1200" i="1" dirty="0"/>
              <a:t>: A Report to the California Legislature on the Potential Health and Environmental Impacts of Leaf Blowers. California Environmental Protection Agency, Air Resources Board, Mobile Source Control Division, February </a:t>
            </a:r>
            <a:r>
              <a:rPr lang="en-US" sz="1200" i="1" dirty="0" smtClean="0"/>
              <a:t>2000.</a:t>
            </a:r>
            <a:endParaRPr lang="en-US" sz="1200" i="1" dirty="0"/>
          </a:p>
        </p:txBody>
      </p:sp>
    </p:spTree>
    <p:extLst>
      <p:ext uri="{BB962C8B-B14F-4D97-AF65-F5344CB8AC3E}">
        <p14:creationId xmlns:p14="http://schemas.microsoft.com/office/powerpoint/2010/main" val="2781356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28" y="609600"/>
            <a:ext cx="7024744" cy="1143000"/>
          </a:xfrm>
        </p:spPr>
        <p:txBody>
          <a:bodyPr>
            <a:normAutofit/>
          </a:bodyPr>
          <a:lstStyle/>
          <a:p>
            <a:r>
              <a:rPr lang="en-US" sz="2800" b="1" dirty="0" smtClean="0"/>
              <a:t>Leaf Blower Basics</a:t>
            </a:r>
            <a:endParaRPr lang="en-US" sz="2800" b="1" dirty="0"/>
          </a:p>
        </p:txBody>
      </p:sp>
      <p:sp>
        <p:nvSpPr>
          <p:cNvPr id="3" name="Content Placeholder 2"/>
          <p:cNvSpPr>
            <a:spLocks noGrp="1"/>
          </p:cNvSpPr>
          <p:nvPr>
            <p:ph idx="1"/>
          </p:nvPr>
        </p:nvSpPr>
        <p:spPr>
          <a:xfrm>
            <a:off x="1027124" y="1988120"/>
            <a:ext cx="6777317" cy="3796160"/>
          </a:xfrm>
        </p:spPr>
        <p:txBody>
          <a:bodyPr>
            <a:normAutofit fontScale="62500" lnSpcReduction="20000"/>
          </a:bodyPr>
          <a:lstStyle/>
          <a:p>
            <a:pPr>
              <a:lnSpc>
                <a:spcPct val="134000"/>
              </a:lnSpc>
            </a:pPr>
            <a:r>
              <a:rPr lang="en-US" dirty="0" smtClean="0"/>
              <a:t>Mainly 2-stroke engines, some 4-stroke*</a:t>
            </a:r>
          </a:p>
          <a:p>
            <a:pPr lvl="1">
              <a:lnSpc>
                <a:spcPct val="134000"/>
              </a:lnSpc>
            </a:pPr>
            <a:r>
              <a:rPr lang="en-US" dirty="0" smtClean="0"/>
              <a:t>No emissions controls</a:t>
            </a:r>
          </a:p>
          <a:p>
            <a:pPr lvl="1">
              <a:lnSpc>
                <a:spcPct val="134000"/>
              </a:lnSpc>
            </a:pPr>
            <a:r>
              <a:rPr lang="en-US" dirty="0" smtClean="0"/>
              <a:t>Inefficient burning of fuel</a:t>
            </a:r>
          </a:p>
          <a:p>
            <a:pPr>
              <a:lnSpc>
                <a:spcPct val="134000"/>
              </a:lnSpc>
            </a:pPr>
            <a:r>
              <a:rPr lang="en-US" dirty="0" smtClean="0"/>
              <a:t>Grade</a:t>
            </a:r>
          </a:p>
          <a:p>
            <a:pPr lvl="1">
              <a:lnSpc>
                <a:spcPct val="134000"/>
              </a:lnSpc>
            </a:pPr>
            <a:r>
              <a:rPr lang="en-US" dirty="0" smtClean="0"/>
              <a:t>Commercial</a:t>
            </a:r>
          </a:p>
          <a:p>
            <a:pPr lvl="1">
              <a:lnSpc>
                <a:spcPct val="134000"/>
              </a:lnSpc>
            </a:pPr>
            <a:r>
              <a:rPr lang="en-US" dirty="0" smtClean="0"/>
              <a:t>Residential</a:t>
            </a:r>
          </a:p>
          <a:p>
            <a:pPr>
              <a:lnSpc>
                <a:spcPct val="134000"/>
              </a:lnSpc>
            </a:pPr>
            <a:r>
              <a:rPr lang="en-US" dirty="0" smtClean="0"/>
              <a:t>Power source</a:t>
            </a:r>
          </a:p>
          <a:p>
            <a:pPr lvl="1">
              <a:lnSpc>
                <a:spcPct val="134000"/>
              </a:lnSpc>
            </a:pPr>
            <a:r>
              <a:rPr lang="en-US" dirty="0" smtClean="0"/>
              <a:t>Gasoline </a:t>
            </a:r>
          </a:p>
          <a:p>
            <a:pPr lvl="1">
              <a:lnSpc>
                <a:spcPct val="134000"/>
              </a:lnSpc>
            </a:pPr>
            <a:r>
              <a:rPr lang="en-US" dirty="0" smtClean="0"/>
              <a:t>Electric</a:t>
            </a:r>
          </a:p>
          <a:p>
            <a:pPr>
              <a:lnSpc>
                <a:spcPct val="134000"/>
              </a:lnSpc>
            </a:pPr>
            <a:r>
              <a:rPr lang="en-US" dirty="0" smtClean="0"/>
              <a:t>Physical configuration</a:t>
            </a:r>
          </a:p>
          <a:p>
            <a:pPr lvl="1">
              <a:lnSpc>
                <a:spcPct val="134000"/>
              </a:lnSpc>
            </a:pPr>
            <a:r>
              <a:rPr lang="en-US" dirty="0" smtClean="0"/>
              <a:t>Handheld</a:t>
            </a:r>
          </a:p>
          <a:p>
            <a:pPr lvl="1">
              <a:lnSpc>
                <a:spcPct val="134000"/>
              </a:lnSpc>
            </a:pPr>
            <a:r>
              <a:rPr lang="en-US" dirty="0" smtClean="0"/>
              <a:t>Backpack (commercial)</a:t>
            </a:r>
          </a:p>
          <a:p>
            <a:pPr lvl="1"/>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886200"/>
            <a:ext cx="1508542" cy="1806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573" y="2209800"/>
            <a:ext cx="1538868"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14400" y="5899197"/>
            <a:ext cx="7315200" cy="461665"/>
          </a:xfrm>
          <a:prstGeom prst="rect">
            <a:avLst/>
          </a:prstGeom>
          <a:noFill/>
        </p:spPr>
        <p:txBody>
          <a:bodyPr wrap="square" rtlCol="0">
            <a:spAutoFit/>
          </a:bodyPr>
          <a:lstStyle/>
          <a:p>
            <a:r>
              <a:rPr lang="en-US" sz="1200" dirty="0"/>
              <a:t>*The burning of lubricating oil and the exhaust of un-burnt </a:t>
            </a:r>
            <a:r>
              <a:rPr lang="en-US" sz="1200" dirty="0" smtClean="0"/>
              <a:t>fuel in a 2-stroke engine makes it more </a:t>
            </a:r>
            <a:r>
              <a:rPr lang="en-US" sz="1200" dirty="0"/>
              <a:t>polluting than a 4-stroke engine of </a:t>
            </a:r>
            <a:r>
              <a:rPr lang="en-US" sz="1200" dirty="0" smtClean="0"/>
              <a:t>similar power.</a:t>
            </a:r>
            <a:endParaRPr lang="en-US" sz="1200" dirty="0"/>
          </a:p>
        </p:txBody>
      </p:sp>
    </p:spTree>
    <p:extLst>
      <p:ext uri="{BB962C8B-B14F-4D97-AF65-F5344CB8AC3E}">
        <p14:creationId xmlns:p14="http://schemas.microsoft.com/office/powerpoint/2010/main" val="8585576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581" y="875083"/>
            <a:ext cx="7024744" cy="1143000"/>
          </a:xfrm>
        </p:spPr>
        <p:txBody>
          <a:bodyPr>
            <a:normAutofit/>
          </a:bodyPr>
          <a:lstStyle/>
          <a:p>
            <a:r>
              <a:rPr lang="en-US" sz="2800" b="1" dirty="0" smtClean="0"/>
              <a:t>Environmental Impact: </a:t>
            </a:r>
            <a:br>
              <a:rPr lang="en-US" sz="2800" b="1" dirty="0" smtClean="0"/>
            </a:br>
            <a:r>
              <a:rPr lang="en-US" sz="2800" b="1" dirty="0" smtClean="0"/>
              <a:t>AAA Testing Lab Demonstration</a:t>
            </a:r>
            <a:endParaRPr lang="en-US" sz="2800" b="1" dirty="0"/>
          </a:p>
        </p:txBody>
      </p:sp>
      <p:sp>
        <p:nvSpPr>
          <p:cNvPr id="3" name="Content Placeholder 2"/>
          <p:cNvSpPr>
            <a:spLocks noGrp="1"/>
          </p:cNvSpPr>
          <p:nvPr>
            <p:ph idx="1"/>
          </p:nvPr>
        </p:nvSpPr>
        <p:spPr/>
        <p:txBody>
          <a:bodyPr>
            <a:normAutofit fontScale="47500" lnSpcReduction="20000"/>
          </a:bodyPr>
          <a:lstStyle/>
          <a:p>
            <a:pPr>
              <a:lnSpc>
                <a:spcPct val="134000"/>
              </a:lnSpc>
            </a:pPr>
            <a:r>
              <a:rPr lang="en-US" sz="3400" dirty="0" smtClean="0"/>
              <a:t>Comparison</a:t>
            </a:r>
          </a:p>
          <a:p>
            <a:pPr marL="68580" indent="0">
              <a:lnSpc>
                <a:spcPct val="134000"/>
              </a:lnSpc>
              <a:buNone/>
            </a:pPr>
            <a:endParaRPr lang="en-US" sz="2500" dirty="0"/>
          </a:p>
          <a:p>
            <a:pPr marL="68580" indent="0">
              <a:lnSpc>
                <a:spcPct val="134000"/>
              </a:lnSpc>
              <a:buNone/>
            </a:pPr>
            <a:endParaRPr lang="en-US" sz="2500" dirty="0" smtClean="0"/>
          </a:p>
          <a:p>
            <a:pPr marL="68580" indent="0">
              <a:lnSpc>
                <a:spcPct val="134000"/>
              </a:lnSpc>
              <a:buNone/>
            </a:pPr>
            <a:endParaRPr lang="en-US" sz="2500" dirty="0"/>
          </a:p>
          <a:p>
            <a:pPr>
              <a:lnSpc>
                <a:spcPct val="134000"/>
              </a:lnSpc>
            </a:pPr>
            <a:endParaRPr lang="en-US" sz="2500" dirty="0" smtClean="0"/>
          </a:p>
          <a:p>
            <a:pPr>
              <a:lnSpc>
                <a:spcPct val="134000"/>
              </a:lnSpc>
            </a:pPr>
            <a:endParaRPr lang="en-US" sz="2500" dirty="0" smtClean="0"/>
          </a:p>
          <a:p>
            <a:pPr>
              <a:lnSpc>
                <a:spcPct val="134000"/>
              </a:lnSpc>
            </a:pPr>
            <a:r>
              <a:rPr lang="en-US" sz="3400" dirty="0" smtClean="0"/>
              <a:t>Results</a:t>
            </a:r>
          </a:p>
          <a:p>
            <a:pPr lvl="1">
              <a:lnSpc>
                <a:spcPct val="134000"/>
              </a:lnSpc>
            </a:pPr>
            <a:r>
              <a:rPr lang="en-US" sz="2900" dirty="0" smtClean="0"/>
              <a:t>Hydrocarbon emissions </a:t>
            </a:r>
            <a:r>
              <a:rPr lang="en-US" sz="2900" dirty="0"/>
              <a:t>from </a:t>
            </a:r>
            <a:r>
              <a:rPr lang="en-US" sz="2900" dirty="0" smtClean="0"/>
              <a:t>30 minutes of </a:t>
            </a:r>
            <a:r>
              <a:rPr lang="en-US" sz="2900" dirty="0"/>
              <a:t>yard work with </a:t>
            </a:r>
            <a:r>
              <a:rPr lang="en-US" sz="2900" dirty="0" smtClean="0"/>
              <a:t>a 2-stroke </a:t>
            </a:r>
            <a:r>
              <a:rPr lang="en-US" sz="2900" dirty="0"/>
              <a:t>leaf blower </a:t>
            </a:r>
            <a:r>
              <a:rPr lang="en-US" sz="2900" dirty="0" smtClean="0"/>
              <a:t>= 3,900-mile </a:t>
            </a:r>
            <a:r>
              <a:rPr lang="en-US" sz="2900" dirty="0"/>
              <a:t>drive from Texas to Alaska in a Ford Raptor</a:t>
            </a:r>
            <a:r>
              <a:rPr lang="en-US" sz="2900" dirty="0" smtClean="0"/>
              <a:t>.</a:t>
            </a:r>
          </a:p>
          <a:p>
            <a:pPr lvl="1">
              <a:lnSpc>
                <a:spcPct val="134000"/>
              </a:lnSpc>
            </a:pPr>
            <a:r>
              <a:rPr lang="en-US" sz="2900" dirty="0"/>
              <a:t>A Ryobi 4-stroke leaf blower generated </a:t>
            </a:r>
            <a:r>
              <a:rPr lang="en-US" sz="2900" dirty="0" smtClean="0"/>
              <a:t>~7x more </a:t>
            </a:r>
            <a:r>
              <a:rPr lang="en-US" sz="2900" dirty="0" err="1" smtClean="0"/>
              <a:t>NOx</a:t>
            </a:r>
            <a:r>
              <a:rPr lang="en-US" sz="2900" dirty="0" smtClean="0"/>
              <a:t> </a:t>
            </a:r>
            <a:r>
              <a:rPr lang="en-US" sz="2900" dirty="0"/>
              <a:t>and </a:t>
            </a:r>
            <a:r>
              <a:rPr lang="en-US" sz="2900" dirty="0" smtClean="0"/>
              <a:t>13.5x </a:t>
            </a:r>
            <a:r>
              <a:rPr lang="en-US" sz="2900" dirty="0"/>
              <a:t>more </a:t>
            </a:r>
            <a:r>
              <a:rPr lang="en-US" sz="2900" dirty="0" smtClean="0"/>
              <a:t>CO </a:t>
            </a:r>
            <a:r>
              <a:rPr lang="en-US" sz="2900" dirty="0" err="1" smtClean="0"/>
              <a:t>vs</a:t>
            </a:r>
            <a:r>
              <a:rPr lang="en-US" sz="2900" dirty="0" smtClean="0"/>
              <a:t> </a:t>
            </a:r>
            <a:r>
              <a:rPr lang="en-US" sz="2900" dirty="0"/>
              <a:t>the Raptor. </a:t>
            </a:r>
            <a:endParaRPr lang="en-US" sz="2900" dirty="0" smtClean="0"/>
          </a:p>
          <a:p>
            <a:pPr lvl="1">
              <a:lnSpc>
                <a:spcPct val="134000"/>
              </a:lnSpc>
            </a:pPr>
            <a:r>
              <a:rPr lang="en-US" sz="2900" dirty="0" smtClean="0"/>
              <a:t>An </a:t>
            </a:r>
            <a:r>
              <a:rPr lang="en-US" sz="2900" dirty="0"/>
              <a:t>Echo 2-stroke leaf blower </a:t>
            </a:r>
            <a:r>
              <a:rPr lang="en-US" sz="2900" dirty="0" smtClean="0"/>
              <a:t>generated 23x CO </a:t>
            </a:r>
            <a:r>
              <a:rPr lang="en-US" sz="2900" dirty="0"/>
              <a:t>and </a:t>
            </a:r>
            <a:r>
              <a:rPr lang="en-US" sz="2900" dirty="0" smtClean="0"/>
              <a:t>~300x </a:t>
            </a:r>
            <a:r>
              <a:rPr lang="en-US" sz="2900" dirty="0"/>
              <a:t>more non-methane </a:t>
            </a:r>
            <a:r>
              <a:rPr lang="en-US" sz="2900" dirty="0" smtClean="0"/>
              <a:t>hydrocarbons </a:t>
            </a:r>
            <a:r>
              <a:rPr lang="en-US" sz="2900" dirty="0" err="1" smtClean="0"/>
              <a:t>vs</a:t>
            </a:r>
            <a:r>
              <a:rPr lang="en-US" sz="2900" dirty="0" smtClean="0"/>
              <a:t> </a:t>
            </a:r>
            <a:r>
              <a:rPr lang="en-US" sz="2900" dirty="0"/>
              <a:t>the Raptor. </a:t>
            </a:r>
          </a:p>
        </p:txBody>
      </p:sp>
      <p:sp>
        <p:nvSpPr>
          <p:cNvPr id="4" name="TextBox 3"/>
          <p:cNvSpPr txBox="1"/>
          <p:nvPr/>
        </p:nvSpPr>
        <p:spPr>
          <a:xfrm>
            <a:off x="788396" y="6037595"/>
            <a:ext cx="7797491" cy="400110"/>
          </a:xfrm>
          <a:prstGeom prst="rect">
            <a:avLst/>
          </a:prstGeom>
          <a:noFill/>
        </p:spPr>
        <p:txBody>
          <a:bodyPr wrap="square" rtlCol="0">
            <a:spAutoFit/>
          </a:bodyPr>
          <a:lstStyle/>
          <a:p>
            <a:pPr>
              <a:tabLst>
                <a:tab pos="119063" algn="l"/>
              </a:tabLst>
            </a:pPr>
            <a:r>
              <a:rPr lang="en-US" sz="1000" dirty="0"/>
              <a:t>Details at </a:t>
            </a:r>
            <a:r>
              <a:rPr lang="en-US" sz="1000" dirty="0">
                <a:solidFill>
                  <a:srgbClr val="0070C0"/>
                </a:solidFill>
              </a:rPr>
              <a:t>http://www.insideline.com/features/emissions-test-car-vs-truck-vs-leaf-blower.html</a:t>
            </a:r>
            <a:r>
              <a:rPr lang="en-US" sz="1000" dirty="0"/>
              <a:t>. </a:t>
            </a:r>
            <a:endParaRPr lang="en-US" sz="1000" dirty="0" smtClean="0"/>
          </a:p>
          <a:p>
            <a:pPr>
              <a:tabLst>
                <a:tab pos="119063" algn="l"/>
              </a:tabLst>
            </a:pPr>
            <a:r>
              <a:rPr lang="en-US" sz="1000" dirty="0" smtClean="0"/>
              <a:t>Photos </a:t>
            </a:r>
            <a:r>
              <a:rPr lang="en-US" sz="1000" dirty="0"/>
              <a:t>at: </a:t>
            </a:r>
            <a:r>
              <a:rPr lang="en-US" sz="1000" dirty="0">
                <a:solidFill>
                  <a:srgbClr val="0070C0"/>
                </a:solidFill>
              </a:rPr>
              <a:t>http://www.insideline.com/features/photos/emissions-test-car-vs-truck-vs-leaf-blower-gallery.html</a:t>
            </a:r>
            <a:r>
              <a:rPr lang="en-US" sz="1000" dirty="0"/>
              <a:t>. </a:t>
            </a:r>
          </a:p>
        </p:txBody>
      </p:sp>
      <p:grpSp>
        <p:nvGrpSpPr>
          <p:cNvPr id="8" name="Group 7"/>
          <p:cNvGrpSpPr/>
          <p:nvPr/>
        </p:nvGrpSpPr>
        <p:grpSpPr>
          <a:xfrm>
            <a:off x="2269999" y="2573401"/>
            <a:ext cx="4584915" cy="1288562"/>
            <a:chOff x="875756" y="3319287"/>
            <a:chExt cx="5073341" cy="1578149"/>
          </a:xfrm>
        </p:grpSpPr>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2748" y="3601009"/>
              <a:ext cx="1096617" cy="578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319287"/>
              <a:ext cx="1865552" cy="104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320027" y="3655159"/>
              <a:ext cx="533400" cy="369332"/>
            </a:xfrm>
            <a:prstGeom prst="rect">
              <a:avLst/>
            </a:prstGeom>
            <a:noFill/>
          </p:spPr>
          <p:txBody>
            <a:bodyPr wrap="square" rtlCol="0">
              <a:spAutoFit/>
            </a:bodyPr>
            <a:lstStyle/>
            <a:p>
              <a:pPr algn="ctr"/>
              <a:r>
                <a:rPr lang="en-US" b="1" dirty="0" err="1" smtClean="0"/>
                <a:t>vs</a:t>
              </a:r>
              <a:endParaRPr lang="en-US" b="1" dirty="0"/>
            </a:p>
          </p:txBody>
        </p:sp>
        <p:sp>
          <p:nvSpPr>
            <p:cNvPr id="12" name="TextBox 11"/>
            <p:cNvSpPr txBox="1"/>
            <p:nvPr/>
          </p:nvSpPr>
          <p:spPr>
            <a:xfrm>
              <a:off x="875756" y="4369713"/>
              <a:ext cx="2400039" cy="527723"/>
            </a:xfrm>
            <a:prstGeom prst="rect">
              <a:avLst/>
            </a:prstGeom>
            <a:noFill/>
          </p:spPr>
          <p:txBody>
            <a:bodyPr wrap="square" rtlCol="0">
              <a:spAutoFit/>
            </a:bodyPr>
            <a:lstStyle/>
            <a:p>
              <a:pPr algn="ctr"/>
              <a:r>
                <a:rPr lang="en-US" sz="1100" dirty="0" smtClean="0"/>
                <a:t>6,200-pound, 400+ </a:t>
              </a:r>
              <a:r>
                <a:rPr lang="en-US" sz="1100" dirty="0" err="1" smtClean="0"/>
                <a:t>hp</a:t>
              </a:r>
              <a:r>
                <a:rPr lang="en-US" sz="1100" dirty="0" smtClean="0"/>
                <a:t> </a:t>
              </a:r>
              <a:r>
                <a:rPr lang="en-US" sz="1100" dirty="0"/>
                <a:t>2011 Ford F-150 SVT Raptor</a:t>
              </a:r>
            </a:p>
          </p:txBody>
        </p:sp>
        <p:sp>
          <p:nvSpPr>
            <p:cNvPr id="13" name="TextBox 12"/>
            <p:cNvSpPr txBox="1"/>
            <p:nvPr/>
          </p:nvSpPr>
          <p:spPr>
            <a:xfrm>
              <a:off x="3932582" y="4369713"/>
              <a:ext cx="2016515" cy="527723"/>
            </a:xfrm>
            <a:prstGeom prst="rect">
              <a:avLst/>
            </a:prstGeom>
            <a:noFill/>
          </p:spPr>
          <p:txBody>
            <a:bodyPr wrap="square" rtlCol="0">
              <a:spAutoFit/>
            </a:bodyPr>
            <a:lstStyle/>
            <a:p>
              <a:pPr algn="ctr"/>
              <a:r>
                <a:rPr lang="en-US" sz="1100" dirty="0" smtClean="0"/>
                <a:t>Hand held 2-stroke leaf blowers – 2 models</a:t>
              </a:r>
              <a:endParaRPr lang="en-US" sz="1100" dirty="0"/>
            </a:p>
          </p:txBody>
        </p:sp>
      </p:grpSp>
    </p:spTree>
    <p:extLst>
      <p:ext uri="{BB962C8B-B14F-4D97-AF65-F5344CB8AC3E}">
        <p14:creationId xmlns:p14="http://schemas.microsoft.com/office/powerpoint/2010/main" val="9411228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2135" y="1122215"/>
            <a:ext cx="4490465" cy="496336"/>
          </a:xfrm>
        </p:spPr>
        <p:txBody>
          <a:bodyPr>
            <a:normAutofit fontScale="90000"/>
          </a:bodyPr>
          <a:lstStyle/>
          <a:p>
            <a:r>
              <a:rPr lang="en-US" sz="2800" b="1" dirty="0" smtClean="0"/>
              <a:t>A Large Carbon Footprint</a:t>
            </a:r>
            <a:endParaRPr lang="en-US" sz="2800" b="1" dirty="0"/>
          </a:p>
        </p:txBody>
      </p:sp>
      <p:sp>
        <p:nvSpPr>
          <p:cNvPr id="3" name="Content Placeholder 2"/>
          <p:cNvSpPr>
            <a:spLocks noGrp="1"/>
          </p:cNvSpPr>
          <p:nvPr>
            <p:ph idx="1"/>
          </p:nvPr>
        </p:nvSpPr>
        <p:spPr>
          <a:xfrm>
            <a:off x="969490" y="1900282"/>
            <a:ext cx="7239000" cy="4038600"/>
          </a:xfrm>
        </p:spPr>
        <p:txBody>
          <a:bodyPr>
            <a:normAutofit/>
          </a:bodyPr>
          <a:lstStyle/>
          <a:p>
            <a:pPr>
              <a:lnSpc>
                <a:spcPct val="150000"/>
              </a:lnSpc>
            </a:pPr>
            <a:r>
              <a:rPr lang="en-US" sz="1800" dirty="0"/>
              <a:t>S</a:t>
            </a:r>
            <a:r>
              <a:rPr lang="en-US" sz="1800" dirty="0" smtClean="0"/>
              <a:t>mall</a:t>
            </a:r>
            <a:r>
              <a:rPr lang="en-US" sz="1800" dirty="0"/>
              <a:t>, handheld two-stroke </a:t>
            </a:r>
            <a:r>
              <a:rPr lang="en-US" sz="1800" dirty="0" smtClean="0"/>
              <a:t>lawn </a:t>
            </a:r>
            <a:r>
              <a:rPr lang="en-US" sz="1800" dirty="0"/>
              <a:t>and garden </a:t>
            </a:r>
            <a:r>
              <a:rPr lang="en-US" sz="1800" dirty="0" smtClean="0"/>
              <a:t>machines, such as leaf blowers </a:t>
            </a:r>
          </a:p>
          <a:p>
            <a:pPr lvl="1">
              <a:lnSpc>
                <a:spcPct val="150000"/>
              </a:lnSpc>
            </a:pPr>
            <a:r>
              <a:rPr lang="en-US" sz="1600" dirty="0" smtClean="0"/>
              <a:t>Account </a:t>
            </a:r>
            <a:r>
              <a:rPr lang="en-US" sz="1600" dirty="0"/>
              <a:t>for 5–10% of </a:t>
            </a:r>
            <a:r>
              <a:rPr lang="en-US" sz="1600" dirty="0" smtClean="0"/>
              <a:t>total US emissions of </a:t>
            </a:r>
            <a:r>
              <a:rPr lang="en-US" sz="1600" dirty="0" smtClean="0"/>
              <a:t>carbon </a:t>
            </a:r>
            <a:r>
              <a:rPr lang="en-US" sz="1600" dirty="0" smtClean="0"/>
              <a:t>monoxide, nitrous oxides, hydrocarbons and PM</a:t>
            </a:r>
            <a:r>
              <a:rPr lang="en-US" sz="1600" baseline="-25000" dirty="0" smtClean="0"/>
              <a:t>2.5</a:t>
            </a:r>
          </a:p>
          <a:p>
            <a:pPr>
              <a:lnSpc>
                <a:spcPct val="150000"/>
              </a:lnSpc>
            </a:pPr>
            <a:r>
              <a:rPr lang="en-US" sz="2000" dirty="0" smtClean="0"/>
              <a:t>Leaf blower </a:t>
            </a:r>
            <a:r>
              <a:rPr lang="en-US" sz="2000" dirty="0" err="1" smtClean="0"/>
              <a:t>vs</a:t>
            </a:r>
            <a:r>
              <a:rPr lang="en-US" sz="2000" dirty="0" smtClean="0"/>
              <a:t> </a:t>
            </a:r>
            <a:r>
              <a:rPr lang="en-US" sz="2000" dirty="0"/>
              <a:t>1999- 2000 model car</a:t>
            </a:r>
            <a:endParaRPr lang="en-US" sz="1800" dirty="0"/>
          </a:p>
          <a:p>
            <a:pPr lvl="1">
              <a:lnSpc>
                <a:spcPct val="150000"/>
              </a:lnSpc>
            </a:pPr>
            <a:r>
              <a:rPr lang="en-US" sz="1600" dirty="0" smtClean="0"/>
              <a:t>Particulate matter =  </a:t>
            </a:r>
            <a:r>
              <a:rPr lang="en-US" sz="1600" dirty="0"/>
              <a:t>49x greater  </a:t>
            </a:r>
          </a:p>
          <a:p>
            <a:pPr lvl="1">
              <a:lnSpc>
                <a:spcPct val="150000"/>
              </a:lnSpc>
            </a:pPr>
            <a:r>
              <a:rPr lang="en-US" sz="1600" dirty="0" smtClean="0"/>
              <a:t>Carbon monoxide = </a:t>
            </a:r>
            <a:r>
              <a:rPr lang="en-US" sz="1600" dirty="0"/>
              <a:t>26x greater</a:t>
            </a:r>
          </a:p>
          <a:p>
            <a:pPr lvl="1">
              <a:lnSpc>
                <a:spcPct val="150000"/>
              </a:lnSpc>
            </a:pPr>
            <a:r>
              <a:rPr lang="en-US" sz="1600" dirty="0"/>
              <a:t>Hydrocarbon emissions </a:t>
            </a:r>
            <a:r>
              <a:rPr lang="en-US" sz="1600" dirty="0" smtClean="0"/>
              <a:t>= 510x greater</a:t>
            </a:r>
          </a:p>
        </p:txBody>
      </p:sp>
      <p:sp>
        <p:nvSpPr>
          <p:cNvPr id="4" name="TextBox 3"/>
          <p:cNvSpPr txBox="1"/>
          <p:nvPr/>
        </p:nvSpPr>
        <p:spPr>
          <a:xfrm>
            <a:off x="762000" y="5638800"/>
            <a:ext cx="7653980" cy="600164"/>
          </a:xfrm>
          <a:prstGeom prst="rect">
            <a:avLst/>
          </a:prstGeom>
          <a:noFill/>
        </p:spPr>
        <p:txBody>
          <a:bodyPr wrap="square" rtlCol="0">
            <a:spAutoFit/>
          </a:bodyPr>
          <a:lstStyle/>
          <a:p>
            <a:r>
              <a:rPr lang="en-US" sz="1100" i="1" dirty="0" smtClean="0"/>
              <a:t>*Source:  US Environmental Protection Agency. </a:t>
            </a:r>
            <a:r>
              <a:rPr lang="en-US" sz="1100" i="1" dirty="0" err="1" smtClean="0"/>
              <a:t>Volckens</a:t>
            </a:r>
            <a:r>
              <a:rPr lang="en-US" sz="1100" i="1" dirty="0" smtClean="0"/>
              <a:t> J, Olson DA, Hays MD. Carbonaceous species emitted from handheld two-stroke engines. Atmospheric Environment 2008;42: 1239-1248; Higgins A. A Growing Clamor Over Leaf Blowers. Washington Post, 11/9/06. </a:t>
            </a:r>
            <a:endParaRPr lang="en-US" sz="1100" i="1" dirty="0"/>
          </a:p>
        </p:txBody>
      </p:sp>
      <p:pic>
        <p:nvPicPr>
          <p:cNvPr id="5" name="Picture 2" descr="C:\Users\Jamie\AppData\Local\Microsoft\Windows\Temporary Internet Files\Content.IE5\BAAS0NFV\MC910216368[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85800"/>
            <a:ext cx="1571625" cy="1369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7227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158" y="1143000"/>
            <a:ext cx="7266572" cy="5310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813920" y="553995"/>
            <a:ext cx="4367680" cy="609600"/>
          </a:xfrm>
        </p:spPr>
        <p:txBody>
          <a:bodyPr>
            <a:normAutofit/>
          </a:bodyPr>
          <a:lstStyle/>
          <a:p>
            <a:r>
              <a:rPr lang="en-US" sz="2800" b="1" dirty="0" smtClean="0"/>
              <a:t>Particulate Matter</a:t>
            </a:r>
            <a:endParaRPr lang="en-US" sz="2800" b="1" dirty="0"/>
          </a:p>
        </p:txBody>
      </p:sp>
    </p:spTree>
    <p:extLst>
      <p:ext uri="{BB962C8B-B14F-4D97-AF65-F5344CB8AC3E}">
        <p14:creationId xmlns:p14="http://schemas.microsoft.com/office/powerpoint/2010/main" val="40165562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778" y="609600"/>
            <a:ext cx="7024744" cy="609600"/>
          </a:xfrm>
        </p:spPr>
        <p:txBody>
          <a:bodyPr>
            <a:normAutofit/>
          </a:bodyPr>
          <a:lstStyle/>
          <a:p>
            <a:r>
              <a:rPr lang="en-US" sz="2800" b="1" dirty="0" smtClean="0"/>
              <a:t>Dust (Particulate Matter) Emissions</a:t>
            </a:r>
            <a:endParaRPr lang="en-US" sz="2800" b="1" dirty="0"/>
          </a:p>
        </p:txBody>
      </p:sp>
      <p:sp>
        <p:nvSpPr>
          <p:cNvPr id="4" name="Content Placeholder 3"/>
          <p:cNvSpPr>
            <a:spLocks noGrp="1"/>
          </p:cNvSpPr>
          <p:nvPr>
            <p:ph idx="1"/>
          </p:nvPr>
        </p:nvSpPr>
        <p:spPr>
          <a:xfrm>
            <a:off x="848779" y="3581400"/>
            <a:ext cx="7109908" cy="2405064"/>
          </a:xfrm>
        </p:spPr>
        <p:txBody>
          <a:bodyPr>
            <a:normAutofit fontScale="85000" lnSpcReduction="20000"/>
          </a:bodyPr>
          <a:lstStyle/>
          <a:p>
            <a:pPr>
              <a:lnSpc>
                <a:spcPct val="120000"/>
              </a:lnSpc>
            </a:pPr>
            <a:r>
              <a:rPr lang="en-US" sz="1900" dirty="0" smtClean="0"/>
              <a:t>Each leaf blower (150</a:t>
            </a:r>
            <a:r>
              <a:rPr lang="en-US" sz="1900" dirty="0"/>
              <a:t>−280 </a:t>
            </a:r>
            <a:r>
              <a:rPr lang="en-US" sz="1900" dirty="0" smtClean="0"/>
              <a:t>mph air jet) </a:t>
            </a:r>
            <a:r>
              <a:rPr lang="en-US" sz="1900" dirty="0"/>
              <a:t>held close to the ground </a:t>
            </a:r>
            <a:endParaRPr lang="en-US" sz="1900" dirty="0" smtClean="0"/>
          </a:p>
          <a:p>
            <a:pPr lvl="1">
              <a:lnSpc>
                <a:spcPct val="120000"/>
              </a:lnSpc>
            </a:pPr>
            <a:r>
              <a:rPr lang="en-US" sz="1800" dirty="0" smtClean="0"/>
              <a:t>Generates 2</a:t>
            </a:r>
            <a:r>
              <a:rPr lang="en-US" sz="1800" dirty="0"/>
              <a:t>−3 </a:t>
            </a:r>
            <a:r>
              <a:rPr lang="en-US" sz="1800" dirty="0" smtClean="0"/>
              <a:t>pounds PM/hour</a:t>
            </a:r>
            <a:endParaRPr lang="en-US" sz="1800" dirty="0"/>
          </a:p>
          <a:p>
            <a:pPr marL="342900" lvl="1">
              <a:lnSpc>
                <a:spcPct val="120000"/>
              </a:lnSpc>
            </a:pPr>
            <a:r>
              <a:rPr lang="en-US" sz="1900" dirty="0" smtClean="0"/>
              <a:t>Composition</a:t>
            </a:r>
            <a:r>
              <a:rPr lang="en-US" sz="2100" dirty="0" smtClean="0"/>
              <a:t> </a:t>
            </a:r>
          </a:p>
          <a:p>
            <a:pPr marL="617220" lvl="2">
              <a:lnSpc>
                <a:spcPct val="120000"/>
              </a:lnSpc>
            </a:pPr>
            <a:r>
              <a:rPr lang="en-US" sz="1800" dirty="0" smtClean="0"/>
              <a:t>Animal </a:t>
            </a:r>
            <a:r>
              <a:rPr lang="en-US" sz="1800" dirty="0"/>
              <a:t>fecal material</a:t>
            </a:r>
          </a:p>
          <a:p>
            <a:pPr marL="617220" lvl="2">
              <a:lnSpc>
                <a:spcPct val="120000"/>
              </a:lnSpc>
            </a:pPr>
            <a:r>
              <a:rPr lang="en-US" sz="1800" dirty="0"/>
              <a:t>Fertilizers, pesticides, herbicides</a:t>
            </a:r>
          </a:p>
          <a:p>
            <a:pPr marL="617220" lvl="2">
              <a:lnSpc>
                <a:spcPct val="120000"/>
              </a:lnSpc>
            </a:pPr>
            <a:r>
              <a:rPr lang="en-US" sz="1800" dirty="0"/>
              <a:t>Fungal spores, pollen</a:t>
            </a:r>
          </a:p>
          <a:p>
            <a:pPr marL="617220" lvl="2">
              <a:lnSpc>
                <a:spcPct val="120000"/>
              </a:lnSpc>
            </a:pPr>
            <a:r>
              <a:rPr lang="en-US" sz="1800" dirty="0"/>
              <a:t>Diesel soot, brake dust, rubber tire particles</a:t>
            </a:r>
          </a:p>
          <a:p>
            <a:pPr marL="617220" lvl="2">
              <a:lnSpc>
                <a:spcPct val="120000"/>
              </a:lnSpc>
            </a:pPr>
            <a:r>
              <a:rPr lang="en-US" sz="1800" dirty="0"/>
              <a:t>Toxic metals (</a:t>
            </a:r>
            <a:r>
              <a:rPr lang="en-US" sz="1800" dirty="0" err="1"/>
              <a:t>eg</a:t>
            </a:r>
            <a:r>
              <a:rPr lang="en-US" sz="1800" dirty="0"/>
              <a:t>, arsenic, chromium, lead, and mercury</a:t>
            </a:r>
            <a:r>
              <a:rPr lang="en-US" sz="1600" dirty="0"/>
              <a:t>)</a:t>
            </a:r>
          </a:p>
          <a:p>
            <a:endParaRPr lang="en-US" dirty="0"/>
          </a:p>
        </p:txBody>
      </p:sp>
      <p:pic>
        <p:nvPicPr>
          <p:cNvPr id="3076" name="Picture 4" descr="C:\Leaf Blowers\Quiet Lincoln\Pictures\LB Dust Galo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779" y="1447801"/>
            <a:ext cx="2403566"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Leaf Blowers\Quiet Lincoln\Pictures\Concord_Apr 2013_R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1" y="1449860"/>
            <a:ext cx="3637920" cy="19791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5800" y="6077752"/>
            <a:ext cx="7696200" cy="400110"/>
          </a:xfrm>
          <a:prstGeom prst="rect">
            <a:avLst/>
          </a:prstGeom>
          <a:noFill/>
        </p:spPr>
        <p:txBody>
          <a:bodyPr wrap="square" rtlCol="0">
            <a:spAutoFit/>
          </a:bodyPr>
          <a:lstStyle/>
          <a:p>
            <a:r>
              <a:rPr lang="en-US" sz="1000" i="1" dirty="0" smtClean="0"/>
              <a:t>Key Sources</a:t>
            </a:r>
            <a:r>
              <a:rPr lang="en-US" sz="1000" i="1" dirty="0"/>
              <a:t>: A Report to the California Legislature on the Potential Health and Environmental Impacts of Leaf Blowers. California Environmental Protection Agency, Air Resources Board, Mobile Source Control Division, February </a:t>
            </a:r>
            <a:r>
              <a:rPr lang="en-US" sz="1000" i="1" dirty="0" smtClean="0"/>
              <a:t>2000.</a:t>
            </a:r>
            <a:endParaRPr lang="en-US" sz="1000" i="1" dirty="0"/>
          </a:p>
        </p:txBody>
      </p:sp>
    </p:spTree>
    <p:extLst>
      <p:ext uri="{BB962C8B-B14F-4D97-AF65-F5344CB8AC3E}">
        <p14:creationId xmlns:p14="http://schemas.microsoft.com/office/powerpoint/2010/main" val="28820728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028700"/>
            <a:ext cx="5791200" cy="838200"/>
          </a:xfrm>
        </p:spPr>
        <p:txBody>
          <a:bodyPr>
            <a:normAutofit fontScale="90000"/>
          </a:bodyPr>
          <a:lstStyle/>
          <a:p>
            <a:r>
              <a:rPr lang="en-US" sz="2800" b="1" dirty="0" smtClean="0"/>
              <a:t>Dust Particulate Matter: Health     Effects</a:t>
            </a:r>
            <a:endParaRPr lang="en-US" sz="2800" dirty="0"/>
          </a:p>
        </p:txBody>
      </p:sp>
      <p:sp>
        <p:nvSpPr>
          <p:cNvPr id="3" name="Content Placeholder 2"/>
          <p:cNvSpPr>
            <a:spLocks noGrp="1"/>
          </p:cNvSpPr>
          <p:nvPr>
            <p:ph idx="1"/>
          </p:nvPr>
        </p:nvSpPr>
        <p:spPr>
          <a:xfrm>
            <a:off x="914399" y="2334930"/>
            <a:ext cx="7109907" cy="3238948"/>
          </a:xfrm>
        </p:spPr>
        <p:txBody>
          <a:bodyPr>
            <a:normAutofit fontScale="92500" lnSpcReduction="10000"/>
          </a:bodyPr>
          <a:lstStyle/>
          <a:p>
            <a:pPr>
              <a:lnSpc>
                <a:spcPct val="145000"/>
              </a:lnSpc>
            </a:pPr>
            <a:r>
              <a:rPr lang="en-US" sz="1900" dirty="0" smtClean="0"/>
              <a:t>A non-controversial link between particulate matter and increased health risks </a:t>
            </a:r>
            <a:r>
              <a:rPr lang="en-US" sz="1900" dirty="0"/>
              <a:t>has been </a:t>
            </a:r>
            <a:r>
              <a:rPr lang="en-US" sz="1900" dirty="0" smtClean="0"/>
              <a:t>shown</a:t>
            </a:r>
          </a:p>
          <a:p>
            <a:pPr lvl="1">
              <a:lnSpc>
                <a:spcPct val="145000"/>
              </a:lnSpc>
            </a:pPr>
            <a:r>
              <a:rPr lang="en-US" sz="1800" dirty="0" smtClean="0"/>
              <a:t>Asthma</a:t>
            </a:r>
            <a:endParaRPr lang="en-US" sz="1800" dirty="0"/>
          </a:p>
          <a:p>
            <a:pPr lvl="1">
              <a:lnSpc>
                <a:spcPct val="145000"/>
              </a:lnSpc>
            </a:pPr>
            <a:r>
              <a:rPr lang="en-US" sz="1800" dirty="0" smtClean="0"/>
              <a:t>Pneumonia </a:t>
            </a:r>
          </a:p>
          <a:p>
            <a:pPr lvl="1">
              <a:lnSpc>
                <a:spcPct val="145000"/>
              </a:lnSpc>
            </a:pPr>
            <a:r>
              <a:rPr lang="en-US" sz="1800" dirty="0" smtClean="0"/>
              <a:t>Bronchitis</a:t>
            </a:r>
          </a:p>
          <a:p>
            <a:pPr lvl="1">
              <a:lnSpc>
                <a:spcPct val="145000"/>
              </a:lnSpc>
            </a:pPr>
            <a:r>
              <a:rPr lang="en-US" sz="1800" dirty="0" smtClean="0"/>
              <a:t>Premature </a:t>
            </a:r>
            <a:r>
              <a:rPr lang="en-US" sz="1800" dirty="0"/>
              <a:t>death in people with pre-existing </a:t>
            </a:r>
            <a:r>
              <a:rPr lang="en-US" sz="1800" dirty="0" smtClean="0"/>
              <a:t>conditions</a:t>
            </a:r>
          </a:p>
          <a:p>
            <a:pPr>
              <a:lnSpc>
                <a:spcPct val="145000"/>
              </a:lnSpc>
            </a:pPr>
            <a:r>
              <a:rPr lang="en-US" sz="1900" dirty="0" smtClean="0"/>
              <a:t>Most vulnerable: Infants </a:t>
            </a:r>
            <a:r>
              <a:rPr lang="en-US" sz="1900" dirty="0"/>
              <a:t>and children, </a:t>
            </a:r>
            <a:r>
              <a:rPr lang="en-US" sz="1900" dirty="0" smtClean="0"/>
              <a:t>elderly</a:t>
            </a:r>
            <a:r>
              <a:rPr lang="en-US" sz="1900" dirty="0"/>
              <a:t>, and persons with heart and lung </a:t>
            </a:r>
            <a:r>
              <a:rPr lang="en-US" sz="1900" dirty="0" smtClean="0"/>
              <a:t>disease</a:t>
            </a:r>
          </a:p>
        </p:txBody>
      </p:sp>
      <p:sp>
        <p:nvSpPr>
          <p:cNvPr id="4" name="TextBox 3"/>
          <p:cNvSpPr txBox="1"/>
          <p:nvPr/>
        </p:nvSpPr>
        <p:spPr>
          <a:xfrm>
            <a:off x="914399" y="5697496"/>
            <a:ext cx="7431463" cy="553998"/>
          </a:xfrm>
          <a:prstGeom prst="rect">
            <a:avLst/>
          </a:prstGeom>
          <a:noFill/>
        </p:spPr>
        <p:txBody>
          <a:bodyPr wrap="square" rtlCol="0">
            <a:spAutoFit/>
          </a:bodyPr>
          <a:lstStyle/>
          <a:p>
            <a:r>
              <a:rPr lang="en-US" sz="1000" i="1" dirty="0" smtClean="0"/>
              <a:t>Key Sources</a:t>
            </a:r>
            <a:r>
              <a:rPr lang="en-US" sz="1000" i="1" dirty="0"/>
              <a:t>: </a:t>
            </a:r>
            <a:r>
              <a:rPr lang="en-US" sz="1000" i="1" dirty="0" smtClean="0"/>
              <a:t>US EPA. Integrated Scientific Assessment of Particulate Matter, 2009</a:t>
            </a:r>
            <a:r>
              <a:rPr lang="en-US" sz="1000" i="1" dirty="0"/>
              <a:t>. Brook RD, </a:t>
            </a:r>
            <a:r>
              <a:rPr lang="en-US" sz="1000" i="1" dirty="0" smtClean="0"/>
              <a:t>et al. American Heart Association Scientific Statement: </a:t>
            </a:r>
            <a:r>
              <a:rPr lang="en-US" sz="1000" i="1" dirty="0"/>
              <a:t>Particulate Matter Air Pollution and Cardiovascular Disease, An Update to the Scientific Statement From the American Heart Association. Circulation. 2010;121:2331-2378.</a:t>
            </a:r>
          </a:p>
        </p:txBody>
      </p:sp>
      <p:pic>
        <p:nvPicPr>
          <p:cNvPr id="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838200"/>
            <a:ext cx="1792663" cy="149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75990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7756465" cy="4758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673443" y="457199"/>
            <a:ext cx="7024744" cy="916459"/>
          </a:xfrm>
        </p:spPr>
        <p:txBody>
          <a:bodyPr>
            <a:noAutofit/>
          </a:bodyPr>
          <a:lstStyle/>
          <a:p>
            <a:r>
              <a:rPr lang="en-US" sz="2000" b="1" dirty="0" smtClean="0"/>
              <a:t>Scientific Statements on Health Effects of Leaf Blower Generated Air Pollution</a:t>
            </a:r>
            <a:endParaRPr lang="en-US" sz="2000" b="1" dirty="0"/>
          </a:p>
        </p:txBody>
      </p:sp>
    </p:spTree>
    <p:extLst>
      <p:ext uri="{BB962C8B-B14F-4D97-AF65-F5344CB8AC3E}">
        <p14:creationId xmlns:p14="http://schemas.microsoft.com/office/powerpoint/2010/main" val="18560931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504" y="609600"/>
            <a:ext cx="7024744" cy="533400"/>
          </a:xfrm>
        </p:spPr>
        <p:txBody>
          <a:bodyPr>
            <a:normAutofit/>
          </a:bodyPr>
          <a:lstStyle/>
          <a:p>
            <a:r>
              <a:rPr lang="en-US" sz="2800" b="1" dirty="0" smtClean="0"/>
              <a:t>Children are uniquely vulnerable</a:t>
            </a:r>
            <a:endParaRPr lang="en-US" sz="2800"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412896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365" y="1143000"/>
            <a:ext cx="3884364" cy="500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04490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676399"/>
            <a:ext cx="7315200" cy="4693593"/>
          </a:xfrm>
          <a:prstGeom prst="rect">
            <a:avLst/>
          </a:prstGeom>
          <a:noFill/>
        </p:spPr>
        <p:txBody>
          <a:bodyPr wrap="square" rtlCol="0">
            <a:spAutoFit/>
          </a:bodyPr>
          <a:lstStyle/>
          <a:p>
            <a:r>
              <a:rPr lang="en-US" sz="1300" dirty="0" smtClean="0"/>
              <a:t>A </a:t>
            </a:r>
            <a:r>
              <a:rPr lang="en-US" sz="1300" dirty="0"/>
              <a:t>Report to the California Legislature on the Potential Health and Environmental Impacts of Leaf Blowers, Air Resources Board, State of California, February 2000. (Available at: http://</a:t>
            </a:r>
            <a:r>
              <a:rPr lang="en-US" sz="1300" dirty="0" smtClean="0"/>
              <a:t>www.arb.ca.gov/msprog/mailouts/msc0005/msc0005.pdf)</a:t>
            </a:r>
          </a:p>
          <a:p>
            <a:endParaRPr lang="en-US" sz="1300" dirty="0"/>
          </a:p>
          <a:p>
            <a:r>
              <a:rPr lang="en-US" sz="1300" dirty="0" smtClean="0"/>
              <a:t>Integrated </a:t>
            </a:r>
            <a:r>
              <a:rPr lang="en-US" sz="1300" dirty="0"/>
              <a:t>Science Assessment for Particulate </a:t>
            </a:r>
            <a:r>
              <a:rPr lang="en-US" sz="1300" dirty="0" smtClean="0"/>
              <a:t>Matter, </a:t>
            </a:r>
            <a:r>
              <a:rPr lang="en-US" sz="1300" dirty="0"/>
              <a:t>US Environmental Protection Agency, 2009 (Available at: </a:t>
            </a:r>
            <a:r>
              <a:rPr lang="en-US" sz="1300" dirty="0" smtClean="0"/>
              <a:t>http</a:t>
            </a:r>
            <a:r>
              <a:rPr lang="en-US" sz="1300" dirty="0"/>
              <a:t>://www.epa.gov/ncea/pdfs/partmatt/Dec2009/PM_ISA_full.pdf</a:t>
            </a:r>
            <a:r>
              <a:rPr lang="en-US" sz="1300" dirty="0" smtClean="0"/>
              <a:t>)</a:t>
            </a:r>
          </a:p>
          <a:p>
            <a:endParaRPr lang="en-US" sz="1300" dirty="0" smtClean="0"/>
          </a:p>
          <a:p>
            <a:r>
              <a:rPr lang="en-US" sz="1300" dirty="0" smtClean="0"/>
              <a:t>Brook RJ</a:t>
            </a:r>
            <a:r>
              <a:rPr lang="en-US" sz="1300" dirty="0"/>
              <a:t>, </a:t>
            </a:r>
            <a:r>
              <a:rPr lang="en-US" sz="1300" dirty="0" err="1" smtClean="0"/>
              <a:t>Rajagopalan</a:t>
            </a:r>
            <a:r>
              <a:rPr lang="en-US" sz="1300" dirty="0" smtClean="0"/>
              <a:t> S, Pope CA, </a:t>
            </a:r>
            <a:r>
              <a:rPr lang="en-US" sz="1300" dirty="0"/>
              <a:t>et al. </a:t>
            </a:r>
            <a:r>
              <a:rPr lang="en-US" sz="1300" dirty="0" smtClean="0"/>
              <a:t> Particulate </a:t>
            </a:r>
            <a:r>
              <a:rPr lang="en-US" sz="1300" dirty="0"/>
              <a:t>Matter Air Pollution and Cardiovascular </a:t>
            </a:r>
            <a:r>
              <a:rPr lang="en-US" sz="1300" dirty="0" smtClean="0"/>
              <a:t>Disease: </a:t>
            </a:r>
            <a:r>
              <a:rPr lang="en-US" sz="1300" dirty="0"/>
              <a:t>An Update </a:t>
            </a:r>
            <a:r>
              <a:rPr lang="en-US" sz="1300" dirty="0" smtClean="0"/>
              <a:t>to the Scientific Statement of the American Heart Association: </a:t>
            </a:r>
            <a:r>
              <a:rPr lang="en-US" sz="1300" dirty="0"/>
              <a:t>Statement From the American Heart Association</a:t>
            </a:r>
            <a:r>
              <a:rPr lang="en-US" sz="1300" dirty="0" smtClean="0"/>
              <a:t>. Circulation</a:t>
            </a:r>
            <a:r>
              <a:rPr lang="en-US" sz="1300" dirty="0"/>
              <a:t>. </a:t>
            </a:r>
            <a:r>
              <a:rPr lang="en-US" sz="1300" dirty="0" smtClean="0"/>
              <a:t>2010;121:2331-2378.</a:t>
            </a:r>
          </a:p>
          <a:p>
            <a:endParaRPr lang="en-US" sz="1300" dirty="0"/>
          </a:p>
          <a:p>
            <a:r>
              <a:rPr lang="en-US" sz="1300" dirty="0" err="1" smtClean="0"/>
              <a:t>Correia</a:t>
            </a:r>
            <a:r>
              <a:rPr lang="en-US" sz="1300" dirty="0" smtClean="0"/>
              <a:t> AW, Pope CA</a:t>
            </a:r>
            <a:r>
              <a:rPr lang="en-US" sz="1300" dirty="0"/>
              <a:t>, Dockery DW, et al. Effect of Air Pollution Control on Life Expectancy in the United </a:t>
            </a:r>
            <a:r>
              <a:rPr lang="en-US" sz="1300" dirty="0" smtClean="0"/>
              <a:t>States An </a:t>
            </a:r>
            <a:r>
              <a:rPr lang="en-US" sz="1300" dirty="0"/>
              <a:t>Analysis of 545 U.S. Counties for the Period from 2000 to 2007. Epidemiology 2013;24: </a:t>
            </a:r>
            <a:r>
              <a:rPr lang="en-US" sz="1300" dirty="0" smtClean="0"/>
              <a:t>23–31.</a:t>
            </a:r>
          </a:p>
          <a:p>
            <a:endParaRPr lang="en-US" sz="1300" dirty="0"/>
          </a:p>
          <a:p>
            <a:r>
              <a:rPr lang="en-US" sz="1300" dirty="0" err="1" smtClean="0"/>
              <a:t>Dominici</a:t>
            </a:r>
            <a:r>
              <a:rPr lang="en-US" sz="1300" dirty="0" smtClean="0"/>
              <a:t> F, </a:t>
            </a:r>
            <a:r>
              <a:rPr lang="en-US" sz="1300" dirty="0" err="1" smtClean="0"/>
              <a:t>Peng</a:t>
            </a:r>
            <a:r>
              <a:rPr lang="en-US" sz="1300" dirty="0" smtClean="0"/>
              <a:t> RD, Bell MI, </a:t>
            </a:r>
            <a:r>
              <a:rPr lang="en-US" sz="1300" dirty="0"/>
              <a:t>et al. Fine Particulate Air Pollution </a:t>
            </a:r>
            <a:r>
              <a:rPr lang="en-US" sz="1300" dirty="0" smtClean="0"/>
              <a:t>and Hospital </a:t>
            </a:r>
            <a:r>
              <a:rPr lang="en-US" sz="1300" dirty="0"/>
              <a:t>Admission for </a:t>
            </a:r>
            <a:r>
              <a:rPr lang="en-US" sz="1300" dirty="0" smtClean="0"/>
              <a:t>Cardiovascular and </a:t>
            </a:r>
            <a:r>
              <a:rPr lang="en-US" sz="1300" dirty="0"/>
              <a:t>Respiratory Diseases. </a:t>
            </a:r>
            <a:r>
              <a:rPr lang="en-US" sz="1300" dirty="0" smtClean="0"/>
              <a:t>JAMA 2006;295:1127-1134.</a:t>
            </a:r>
          </a:p>
          <a:p>
            <a:endParaRPr lang="en-US" sz="1300" dirty="0"/>
          </a:p>
          <a:p>
            <a:r>
              <a:rPr lang="en-US" sz="1300" dirty="0" smtClean="0"/>
              <a:t>Fitz D, </a:t>
            </a:r>
            <a:r>
              <a:rPr lang="en-US" sz="1300" dirty="0" err="1" smtClean="0"/>
              <a:t>Pankratz</a:t>
            </a:r>
            <a:r>
              <a:rPr lang="en-US" sz="1300" dirty="0" smtClean="0"/>
              <a:t> D, Pederson S, et al</a:t>
            </a:r>
            <a:r>
              <a:rPr lang="en-US" sz="1300" dirty="0"/>
              <a:t>. Determination Particulate Emission Rates from Leaf </a:t>
            </a:r>
            <a:r>
              <a:rPr lang="en-US" sz="1300" dirty="0" smtClean="0"/>
              <a:t>Blowers.</a:t>
            </a:r>
          </a:p>
          <a:p>
            <a:endParaRPr lang="en-US" sz="1300" dirty="0"/>
          </a:p>
        </p:txBody>
      </p:sp>
      <p:sp>
        <p:nvSpPr>
          <p:cNvPr id="3" name="Title 2"/>
          <p:cNvSpPr>
            <a:spLocks noGrp="1"/>
          </p:cNvSpPr>
          <p:nvPr>
            <p:ph type="title"/>
          </p:nvPr>
        </p:nvSpPr>
        <p:spPr>
          <a:xfrm>
            <a:off x="838200" y="914400"/>
            <a:ext cx="6781800" cy="609600"/>
          </a:xfrm>
        </p:spPr>
        <p:txBody>
          <a:bodyPr>
            <a:normAutofit fontScale="90000"/>
          </a:bodyPr>
          <a:lstStyle/>
          <a:p>
            <a:r>
              <a:rPr lang="en-US" sz="2400" b="1" dirty="0" smtClean="0"/>
              <a:t>Sample of References on Health Effects of Leaf Blower Generated Air Pollution</a:t>
            </a:r>
            <a:endParaRPr lang="en-US" sz="2400" b="1" dirty="0"/>
          </a:p>
        </p:txBody>
      </p:sp>
    </p:spTree>
    <p:extLst>
      <p:ext uri="{BB962C8B-B14F-4D97-AF65-F5344CB8AC3E}">
        <p14:creationId xmlns:p14="http://schemas.microsoft.com/office/powerpoint/2010/main" val="20149009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676399"/>
            <a:ext cx="7315200" cy="4339650"/>
          </a:xfrm>
          <a:prstGeom prst="rect">
            <a:avLst/>
          </a:prstGeom>
          <a:noFill/>
        </p:spPr>
        <p:txBody>
          <a:bodyPr wrap="square" rtlCol="0">
            <a:spAutoFit/>
          </a:bodyPr>
          <a:lstStyle/>
          <a:p>
            <a:r>
              <a:rPr lang="en-US" sz="1300" dirty="0" smtClean="0"/>
              <a:t>F</a:t>
            </a:r>
            <a:r>
              <a:rPr lang="de-DE" sz="1300" dirty="0" smtClean="0"/>
              <a:t>itz DR, et al. Particulate Matter Emissions Factors and Emissions Inventory from Leaf Blowers in Use in the San Joaquin Valley – Final Report. Prepared for:  San Joaquin Valley Unified Air Pollution Control District, Jan 27, 2006.</a:t>
            </a:r>
          </a:p>
          <a:p>
            <a:endParaRPr lang="de-DE" sz="1300" dirty="0"/>
          </a:p>
          <a:p>
            <a:r>
              <a:rPr lang="de-DE" sz="1300" dirty="0" smtClean="0"/>
              <a:t>Gauderman JW, Gilliland GF, Vora H, et al. </a:t>
            </a:r>
            <a:r>
              <a:rPr lang="en-US" sz="1300" dirty="0"/>
              <a:t>Association between Air Pollution and Lung </a:t>
            </a:r>
            <a:r>
              <a:rPr lang="en-US" sz="1300" dirty="0" smtClean="0"/>
              <a:t>Function Growth </a:t>
            </a:r>
            <a:r>
              <a:rPr lang="en-US" sz="1300" dirty="0"/>
              <a:t>in Southern California </a:t>
            </a:r>
            <a:r>
              <a:rPr lang="en-US" sz="1300" dirty="0" smtClean="0"/>
              <a:t>Children: Results </a:t>
            </a:r>
            <a:r>
              <a:rPr lang="en-US" sz="1300" dirty="0"/>
              <a:t>from a Second Cohort. Am J </a:t>
            </a:r>
            <a:r>
              <a:rPr lang="en-US" sz="1300" dirty="0" err="1"/>
              <a:t>Respir</a:t>
            </a:r>
            <a:r>
              <a:rPr lang="en-US" sz="1300" dirty="0"/>
              <a:t> </a:t>
            </a:r>
            <a:r>
              <a:rPr lang="en-US" sz="1300" dirty="0" err="1"/>
              <a:t>Crit</a:t>
            </a:r>
            <a:r>
              <a:rPr lang="en-US" sz="1300" dirty="0"/>
              <a:t> Care </a:t>
            </a:r>
            <a:r>
              <a:rPr lang="en-US" sz="1300" dirty="0" smtClean="0"/>
              <a:t>Med 2000;162:1383–1390</a:t>
            </a:r>
            <a:endParaRPr lang="de-DE" sz="1300" dirty="0" smtClean="0"/>
          </a:p>
          <a:p>
            <a:endParaRPr lang="de-DE" sz="1300" dirty="0"/>
          </a:p>
          <a:p>
            <a:r>
              <a:rPr lang="de-DE" sz="1300" dirty="0" smtClean="0"/>
              <a:t>Laden F, Schwartz J, Speizer FE, et al. </a:t>
            </a:r>
            <a:r>
              <a:rPr lang="en-US" sz="1300" dirty="0"/>
              <a:t>Reduction in Fine Particulate Air Pollution</a:t>
            </a:r>
          </a:p>
          <a:p>
            <a:r>
              <a:rPr lang="en-US" sz="1300" dirty="0"/>
              <a:t>and </a:t>
            </a:r>
            <a:r>
              <a:rPr lang="en-US" sz="1300" dirty="0" smtClean="0"/>
              <a:t>Mortality Extended </a:t>
            </a:r>
            <a:r>
              <a:rPr lang="en-US" sz="1300" dirty="0"/>
              <a:t>Follow-up of the Harvard Six Cities Study. Am J </a:t>
            </a:r>
            <a:r>
              <a:rPr lang="en-US" sz="1300" dirty="0" err="1"/>
              <a:t>Respir</a:t>
            </a:r>
            <a:r>
              <a:rPr lang="en-US" sz="1300" dirty="0"/>
              <a:t> </a:t>
            </a:r>
            <a:r>
              <a:rPr lang="en-US" sz="1300" dirty="0" err="1"/>
              <a:t>Crit</a:t>
            </a:r>
            <a:r>
              <a:rPr lang="en-US" sz="1300" dirty="0"/>
              <a:t> Care </a:t>
            </a:r>
            <a:r>
              <a:rPr lang="en-US" sz="1300" dirty="0" smtClean="0"/>
              <a:t>Med 2006;173:667–672.</a:t>
            </a:r>
            <a:endParaRPr lang="de-DE" sz="1300" dirty="0" smtClean="0"/>
          </a:p>
          <a:p>
            <a:endParaRPr lang="de-DE" sz="1300" dirty="0" smtClean="0"/>
          </a:p>
          <a:p>
            <a:r>
              <a:rPr lang="de-DE" sz="1300" dirty="0" smtClean="0"/>
              <a:t>Lepeule J, Laden F, Dockery D, et al. </a:t>
            </a:r>
            <a:r>
              <a:rPr lang="en-US" sz="1300" dirty="0"/>
              <a:t>Chronic Exposure to Fine Particles and Mortality: An Extended Follow-up of the Harvard Six Cities Study from 1974 to 2009. Environ Health </a:t>
            </a:r>
            <a:r>
              <a:rPr lang="en-US" sz="1300" dirty="0" err="1"/>
              <a:t>Perspect</a:t>
            </a:r>
            <a:r>
              <a:rPr lang="en-US" sz="1300" dirty="0"/>
              <a:t> </a:t>
            </a:r>
            <a:r>
              <a:rPr lang="en-US" sz="1300" dirty="0" smtClean="0"/>
              <a:t>2012;120:965–970.</a:t>
            </a:r>
            <a:endParaRPr lang="de-DE" sz="1300" dirty="0" smtClean="0"/>
          </a:p>
          <a:p>
            <a:r>
              <a:rPr lang="de-DE" sz="1300" dirty="0" smtClean="0"/>
              <a:t> </a:t>
            </a:r>
            <a:endParaRPr lang="de-DE" sz="1300" dirty="0"/>
          </a:p>
          <a:p>
            <a:r>
              <a:rPr lang="en-US" sz="1400" dirty="0" err="1" smtClean="0"/>
              <a:t>Mustafic</a:t>
            </a:r>
            <a:r>
              <a:rPr lang="en-US" sz="1400" dirty="0" smtClean="0"/>
              <a:t> H, </a:t>
            </a:r>
            <a:r>
              <a:rPr lang="en-US" sz="1400" dirty="0" err="1" smtClean="0"/>
              <a:t>Jabre</a:t>
            </a:r>
            <a:r>
              <a:rPr lang="en-US" sz="1400" dirty="0" smtClean="0"/>
              <a:t> P, </a:t>
            </a:r>
            <a:r>
              <a:rPr lang="en-US" sz="1400" dirty="0" err="1" smtClean="0"/>
              <a:t>Caussin</a:t>
            </a:r>
            <a:r>
              <a:rPr lang="en-US" sz="1400" dirty="0"/>
              <a:t> C, et al. Main Air Pollutants and Myocardial Infarction</a:t>
            </a:r>
          </a:p>
          <a:p>
            <a:r>
              <a:rPr lang="en-US" sz="1400" dirty="0"/>
              <a:t>A Systematic Review and Meta-analysis. </a:t>
            </a:r>
            <a:r>
              <a:rPr lang="en-US" sz="1400" dirty="0" smtClean="0"/>
              <a:t>JAMA. 2012;307:713-721.</a:t>
            </a:r>
          </a:p>
          <a:p>
            <a:endParaRPr lang="en-US" sz="1400" dirty="0"/>
          </a:p>
          <a:p>
            <a:r>
              <a:rPr lang="de-DE" sz="1300" dirty="0" smtClean="0"/>
              <a:t>Volckens J, Olson DA, Hays MD. </a:t>
            </a:r>
            <a:r>
              <a:rPr lang="en-US" sz="1300" dirty="0"/>
              <a:t>Carbonaceous species emitted from handheld two-stroke engines. Atmospheric </a:t>
            </a:r>
            <a:r>
              <a:rPr lang="en-US" sz="1300" dirty="0" smtClean="0"/>
              <a:t>Environment 2008;42:1239-48.</a:t>
            </a:r>
          </a:p>
        </p:txBody>
      </p:sp>
      <p:sp>
        <p:nvSpPr>
          <p:cNvPr id="3" name="Title 2"/>
          <p:cNvSpPr>
            <a:spLocks noGrp="1"/>
          </p:cNvSpPr>
          <p:nvPr>
            <p:ph type="title"/>
          </p:nvPr>
        </p:nvSpPr>
        <p:spPr>
          <a:xfrm>
            <a:off x="838200" y="914400"/>
            <a:ext cx="6781800" cy="609600"/>
          </a:xfrm>
        </p:spPr>
        <p:txBody>
          <a:bodyPr>
            <a:normAutofit fontScale="90000"/>
          </a:bodyPr>
          <a:lstStyle/>
          <a:p>
            <a:r>
              <a:rPr lang="en-US" sz="2400" b="1" dirty="0" smtClean="0"/>
              <a:t>Sample of References on Health Effects of Leaf Blower Generated Air Pollution</a:t>
            </a:r>
            <a:endParaRPr lang="en-US" sz="2400" b="1" dirty="0"/>
          </a:p>
        </p:txBody>
      </p:sp>
    </p:spTree>
    <p:extLst>
      <p:ext uri="{BB962C8B-B14F-4D97-AF65-F5344CB8AC3E}">
        <p14:creationId xmlns:p14="http://schemas.microsoft.com/office/powerpoint/2010/main" val="22270136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2971800"/>
            <a:ext cx="7024744" cy="1143000"/>
          </a:xfrm>
        </p:spPr>
        <p:txBody>
          <a:bodyPr/>
          <a:lstStyle/>
          <a:p>
            <a:r>
              <a:rPr lang="en-US" b="1" dirty="0" smtClean="0"/>
              <a:t>Ecological Impact</a:t>
            </a:r>
            <a:endParaRPr lang="en-US" b="1" dirty="0"/>
          </a:p>
        </p:txBody>
      </p:sp>
    </p:spTree>
    <p:extLst>
      <p:ext uri="{BB962C8B-B14F-4D97-AF65-F5344CB8AC3E}">
        <p14:creationId xmlns:p14="http://schemas.microsoft.com/office/powerpoint/2010/main" val="2264299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Leaf Blowers: A Major Point Source of Harmful Pollution</a:t>
            </a:r>
            <a:endParaRPr lang="en-US" sz="2800" b="1" dirty="0"/>
          </a:p>
        </p:txBody>
      </p:sp>
      <p:sp>
        <p:nvSpPr>
          <p:cNvPr id="3" name="Content Placeholder 2"/>
          <p:cNvSpPr>
            <a:spLocks noGrp="1"/>
          </p:cNvSpPr>
          <p:nvPr>
            <p:ph idx="1"/>
          </p:nvPr>
        </p:nvSpPr>
        <p:spPr/>
        <p:txBody>
          <a:bodyPr>
            <a:normAutofit fontScale="77500" lnSpcReduction="20000"/>
          </a:bodyPr>
          <a:lstStyle/>
          <a:p>
            <a:pPr>
              <a:lnSpc>
                <a:spcPct val="150000"/>
              </a:lnSpc>
            </a:pPr>
            <a:r>
              <a:rPr lang="en-US" dirty="0" smtClean="0"/>
              <a:t>Noise</a:t>
            </a:r>
          </a:p>
          <a:p>
            <a:pPr lvl="1">
              <a:lnSpc>
                <a:spcPct val="150000"/>
              </a:lnSpc>
            </a:pPr>
            <a:r>
              <a:rPr lang="en-US" dirty="0" smtClean="0"/>
              <a:t>High decibel levels </a:t>
            </a:r>
          </a:p>
          <a:p>
            <a:pPr lvl="1">
              <a:lnSpc>
                <a:spcPct val="150000"/>
              </a:lnSpc>
            </a:pPr>
            <a:r>
              <a:rPr lang="en-US" dirty="0" smtClean="0"/>
              <a:t>Pure tone component</a:t>
            </a:r>
          </a:p>
          <a:p>
            <a:pPr lvl="1">
              <a:lnSpc>
                <a:spcPct val="150000"/>
              </a:lnSpc>
            </a:pPr>
            <a:r>
              <a:rPr lang="en-US" dirty="0" smtClean="0"/>
              <a:t>Carries over long distances</a:t>
            </a:r>
          </a:p>
          <a:p>
            <a:pPr lvl="1">
              <a:lnSpc>
                <a:spcPct val="150000"/>
              </a:lnSpc>
            </a:pPr>
            <a:r>
              <a:rPr lang="en-US" dirty="0" smtClean="0"/>
              <a:t>Penetrates windows and walls</a:t>
            </a:r>
          </a:p>
          <a:p>
            <a:pPr>
              <a:lnSpc>
                <a:spcPct val="150000"/>
              </a:lnSpc>
            </a:pPr>
            <a:r>
              <a:rPr lang="en-US" dirty="0" smtClean="0"/>
              <a:t>Air</a:t>
            </a:r>
          </a:p>
          <a:p>
            <a:pPr lvl="1">
              <a:lnSpc>
                <a:spcPct val="150000"/>
              </a:lnSpc>
            </a:pPr>
            <a:r>
              <a:rPr lang="en-US" dirty="0" smtClean="0"/>
              <a:t>Toxic emissions (gas-powered)</a:t>
            </a:r>
          </a:p>
          <a:p>
            <a:pPr lvl="1">
              <a:lnSpc>
                <a:spcPct val="150000"/>
              </a:lnSpc>
            </a:pPr>
            <a:r>
              <a:rPr lang="en-US" dirty="0" smtClean="0"/>
              <a:t>Particulate matter (dust)</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438400"/>
            <a:ext cx="26670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8086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Injury to wildlife, habitats, and ecosystems with noise and </a:t>
            </a:r>
            <a:r>
              <a:rPr lang="en-US" sz="2800" b="1" dirty="0" smtClean="0"/>
              <a:t>pollution</a:t>
            </a:r>
            <a:endParaRPr lang="en-US" sz="2800" b="1" dirty="0"/>
          </a:p>
        </p:txBody>
      </p:sp>
      <p:sp>
        <p:nvSpPr>
          <p:cNvPr id="3" name="Content Placeholder 2"/>
          <p:cNvSpPr>
            <a:spLocks noGrp="1"/>
          </p:cNvSpPr>
          <p:nvPr>
            <p:ph idx="1"/>
          </p:nvPr>
        </p:nvSpPr>
        <p:spPr/>
        <p:txBody>
          <a:bodyPr/>
          <a:lstStyle/>
          <a:p>
            <a:r>
              <a:rPr lang="en-US" dirty="0" smtClean="0"/>
              <a:t>Birds</a:t>
            </a:r>
            <a:endParaRPr lang="en-US" dirty="0"/>
          </a:p>
          <a:p>
            <a:r>
              <a:rPr lang="en-US" dirty="0"/>
              <a:t>Small mammals</a:t>
            </a:r>
          </a:p>
          <a:p>
            <a:r>
              <a:rPr lang="en-US" dirty="0"/>
              <a:t>Beneficial insects</a:t>
            </a:r>
          </a:p>
          <a:p>
            <a:r>
              <a:rPr lang="en-US" dirty="0"/>
              <a:t>Nest disturbance/destruction</a:t>
            </a:r>
          </a:p>
          <a:p>
            <a:r>
              <a:rPr lang="en-US" dirty="0"/>
              <a:t>Desiccation of pollen, sap, and other natural plant substances</a:t>
            </a:r>
          </a:p>
          <a:p>
            <a:endParaRPr lang="en-US" dirty="0"/>
          </a:p>
        </p:txBody>
      </p:sp>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438400"/>
            <a:ext cx="1764857" cy="1490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36851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Destruction of natural landscape and ecosystems</a:t>
            </a:r>
          </a:p>
        </p:txBody>
      </p:sp>
      <p:sp>
        <p:nvSpPr>
          <p:cNvPr id="3" name="Content Placeholder 2"/>
          <p:cNvSpPr>
            <a:spLocks noGrp="1"/>
          </p:cNvSpPr>
          <p:nvPr>
            <p:ph idx="1"/>
          </p:nvPr>
        </p:nvSpPr>
        <p:spPr>
          <a:xfrm>
            <a:off x="1043493" y="2323652"/>
            <a:ext cx="4900108" cy="3508977"/>
          </a:xfrm>
        </p:spPr>
        <p:txBody>
          <a:bodyPr>
            <a:normAutofit/>
          </a:bodyPr>
          <a:lstStyle/>
          <a:p>
            <a:r>
              <a:rPr lang="en-US" sz="2000" dirty="0" smtClean="0"/>
              <a:t>Plant </a:t>
            </a:r>
            <a:r>
              <a:rPr lang="en-US" sz="2000" dirty="0"/>
              <a:t>damage from high velocity </a:t>
            </a:r>
            <a:r>
              <a:rPr lang="en-US" sz="2000" dirty="0" err="1"/>
              <a:t>airjet</a:t>
            </a:r>
            <a:r>
              <a:rPr lang="en-US" sz="2000" dirty="0"/>
              <a:t> – leaf loss, broken branches</a:t>
            </a:r>
          </a:p>
          <a:p>
            <a:r>
              <a:rPr lang="en-US" sz="2000" dirty="0"/>
              <a:t>Topsoil desiccation, compaction and loss</a:t>
            </a:r>
          </a:p>
          <a:p>
            <a:r>
              <a:rPr lang="en-US" sz="2000" dirty="0"/>
              <a:t>Loss of life-giving mulch for nutrients,  protection, plant health</a:t>
            </a:r>
          </a:p>
          <a:p>
            <a:r>
              <a:rPr lang="en-US" sz="2000" dirty="0"/>
              <a:t>Spread of plant diseases</a:t>
            </a:r>
          </a:p>
          <a:p>
            <a:r>
              <a:rPr lang="en-US" sz="2000" dirty="0"/>
              <a:t>Water pollution</a:t>
            </a:r>
          </a:p>
          <a:p>
            <a:endParaRPr lang="en-US" sz="2000" dirty="0"/>
          </a:p>
        </p:txBody>
      </p:sp>
      <p:pic>
        <p:nvPicPr>
          <p:cNvPr id="4" name="Picture 8" descr="C:\QC_070313\Pictures\Lincoln\Desiccation\Soil post LB-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2001794"/>
            <a:ext cx="2097903" cy="157342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1753" y="3733800"/>
            <a:ext cx="2114550" cy="1918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00070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3200"/>
            <a:ext cx="7024744" cy="1143000"/>
          </a:xfrm>
        </p:spPr>
        <p:txBody>
          <a:bodyPr/>
          <a:lstStyle/>
          <a:p>
            <a:r>
              <a:rPr lang="en-US" b="1" dirty="0" smtClean="0"/>
              <a:t>Lincoln</a:t>
            </a:r>
            <a:endParaRPr lang="en-US" b="1" dirty="0"/>
          </a:p>
        </p:txBody>
      </p:sp>
    </p:spTree>
    <p:extLst>
      <p:ext uri="{BB962C8B-B14F-4D97-AF65-F5344CB8AC3E}">
        <p14:creationId xmlns:p14="http://schemas.microsoft.com/office/powerpoint/2010/main" val="32505667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704438" cy="799064"/>
          </a:xfrm>
        </p:spPr>
        <p:txBody>
          <a:bodyPr>
            <a:noAutofit/>
          </a:bodyPr>
          <a:lstStyle/>
          <a:p>
            <a:r>
              <a:rPr lang="en-US" sz="2800" b="1" dirty="0" smtClean="0"/>
              <a:t>More frequent use, expanding applications</a:t>
            </a:r>
            <a:endParaRPr lang="en-US" sz="2800" b="1" dirty="0"/>
          </a:p>
        </p:txBody>
      </p:sp>
      <p:pic>
        <p:nvPicPr>
          <p:cNvPr id="1026" name="Picture 2" descr="C:\QC_070313\Pictures\Car dry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693" y="2052980"/>
            <a:ext cx="1989813" cy="17570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QC_070313\Pictures\Ea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904824"/>
            <a:ext cx="1727820" cy="18701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QC_070313\Pictures\Gutter cleaning-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042" y="2052981"/>
            <a:ext cx="1566175" cy="190376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QC_070313\Pictures\P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2930" y="4368224"/>
            <a:ext cx="1746557" cy="14229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QC_070313\Pictures\Snow-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042" y="4419600"/>
            <a:ext cx="207168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QC_070313\Pictures\Elephan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3795" y="4315101"/>
            <a:ext cx="2016225" cy="14760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82042" y="5943600"/>
            <a:ext cx="7095158" cy="646331"/>
          </a:xfrm>
          <a:prstGeom prst="rect">
            <a:avLst/>
          </a:prstGeom>
          <a:noFill/>
        </p:spPr>
        <p:txBody>
          <a:bodyPr wrap="square" rtlCol="0">
            <a:spAutoFit/>
          </a:bodyPr>
          <a:lstStyle/>
          <a:p>
            <a:r>
              <a:rPr lang="en-US" dirty="0"/>
              <a:t>Use </a:t>
            </a:r>
            <a:r>
              <a:rPr lang="en-US" dirty="0" smtClean="0"/>
              <a:t>and duration of often </a:t>
            </a:r>
            <a:r>
              <a:rPr lang="en-US" dirty="0"/>
              <a:t>disproportional to nature of task</a:t>
            </a:r>
          </a:p>
          <a:p>
            <a:endParaRPr lang="en-US" dirty="0"/>
          </a:p>
        </p:txBody>
      </p:sp>
    </p:spTree>
    <p:extLst>
      <p:ext uri="{BB962C8B-B14F-4D97-AF65-F5344CB8AC3E}">
        <p14:creationId xmlns:p14="http://schemas.microsoft.com/office/powerpoint/2010/main" val="23067250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886200"/>
            <a:ext cx="2955140" cy="2216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23845"/>
            <a:ext cx="3176776"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4638511" y="3902676"/>
            <a:ext cx="2895600" cy="2284495"/>
          </a:xfrm>
          <a:prstGeom prst="rect">
            <a:avLst/>
          </a:prstGeom>
        </p:spPr>
      </p:pic>
      <p:sp>
        <p:nvSpPr>
          <p:cNvPr id="6" name="TextBox 5"/>
          <p:cNvSpPr txBox="1"/>
          <p:nvPr/>
        </p:nvSpPr>
        <p:spPr>
          <a:xfrm>
            <a:off x="4981411" y="1700812"/>
            <a:ext cx="2209800" cy="1200329"/>
          </a:xfrm>
          <a:prstGeom prst="rect">
            <a:avLst/>
          </a:prstGeom>
          <a:noFill/>
        </p:spPr>
        <p:txBody>
          <a:bodyPr wrap="square" rtlCol="0">
            <a:spAutoFit/>
          </a:bodyPr>
          <a:lstStyle/>
          <a:p>
            <a:pPr algn="ctr"/>
            <a:r>
              <a:rPr lang="en-US" sz="2400" dirty="0" smtClean="0"/>
              <a:t>Three seasons out of four</a:t>
            </a:r>
            <a:endParaRPr lang="en-US" sz="2400" dirty="0"/>
          </a:p>
        </p:txBody>
      </p:sp>
    </p:spTree>
    <p:extLst>
      <p:ext uri="{BB962C8B-B14F-4D97-AF65-F5344CB8AC3E}">
        <p14:creationId xmlns:p14="http://schemas.microsoft.com/office/powerpoint/2010/main" val="10880933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856" y="685800"/>
            <a:ext cx="7024744" cy="685800"/>
          </a:xfrm>
        </p:spPr>
        <p:txBody>
          <a:bodyPr>
            <a:normAutofit fontScale="90000"/>
          </a:bodyPr>
          <a:lstStyle/>
          <a:p>
            <a:r>
              <a:rPr lang="en-US" b="1" dirty="0" smtClean="0"/>
              <a:t>Lincoln Station, </a:t>
            </a:r>
            <a:r>
              <a:rPr lang="en-US" b="1" dirty="0"/>
              <a:t>Autumn 2012 </a:t>
            </a:r>
          </a:p>
        </p:txBody>
      </p:sp>
      <p:sp>
        <p:nvSpPr>
          <p:cNvPr id="3" name="Content Placeholder 2"/>
          <p:cNvSpPr>
            <a:spLocks noGrp="1"/>
          </p:cNvSpPr>
          <p:nvPr>
            <p:ph idx="1"/>
          </p:nvPr>
        </p:nvSpPr>
        <p:spPr>
          <a:xfrm>
            <a:off x="685800" y="3200400"/>
            <a:ext cx="7848600" cy="2743200"/>
          </a:xfrm>
        </p:spPr>
        <p:txBody>
          <a:bodyPr>
            <a:normAutofit fontScale="92500" lnSpcReduction="10000"/>
          </a:bodyPr>
          <a:lstStyle/>
          <a:p>
            <a:pPr>
              <a:lnSpc>
                <a:spcPct val="120000"/>
              </a:lnSpc>
            </a:pPr>
            <a:r>
              <a:rPr lang="en-US" sz="1800" dirty="0" smtClean="0"/>
              <a:t>2−8 hour daily exposure to high dB noise on 50% of days from September 1−mid-December, including weekends </a:t>
            </a:r>
          </a:p>
          <a:p>
            <a:pPr lvl="1">
              <a:lnSpc>
                <a:spcPct val="120000"/>
              </a:lnSpc>
            </a:pPr>
            <a:r>
              <a:rPr lang="en-US" sz="1600" dirty="0" smtClean="0"/>
              <a:t>Multiple commercial-grade leaf blowers used at 11 surrounding commercial and residential developments*</a:t>
            </a:r>
          </a:p>
          <a:p>
            <a:pPr lvl="1">
              <a:lnSpc>
                <a:spcPct val="120000"/>
              </a:lnSpc>
            </a:pPr>
            <a:r>
              <a:rPr lang="en-US" sz="1600" dirty="0" smtClean="0"/>
              <a:t>Used mainly on pavement – regardless of need; </a:t>
            </a:r>
            <a:r>
              <a:rPr lang="en-US" sz="1600" dirty="0"/>
              <a:t>rarely </a:t>
            </a:r>
            <a:r>
              <a:rPr lang="en-US" sz="1600" dirty="0" smtClean="0"/>
              <a:t>used for leaves</a:t>
            </a:r>
          </a:p>
          <a:p>
            <a:pPr>
              <a:lnSpc>
                <a:spcPct val="120000"/>
              </a:lnSpc>
            </a:pPr>
            <a:r>
              <a:rPr lang="en-US" sz="1800" dirty="0" smtClean="0"/>
              <a:t>Decibel levels up to 85−90 dB recorded at commercial-residential property lines</a:t>
            </a:r>
          </a:p>
          <a:p>
            <a:pPr lvl="1">
              <a:lnSpc>
                <a:spcPct val="120000"/>
              </a:lnSpc>
            </a:pPr>
            <a:r>
              <a:rPr lang="en-US" sz="1600" dirty="0" smtClean="0"/>
              <a:t>Violates the community standard of &gt;10 </a:t>
            </a:r>
            <a:r>
              <a:rPr lang="en-US" sz="1600" dirty="0"/>
              <a:t>dB above ambient </a:t>
            </a:r>
            <a:r>
              <a:rPr lang="en-US" sz="1600" dirty="0" smtClean="0"/>
              <a:t>defined in MA DEP 310 CMR 7.1.</a:t>
            </a:r>
            <a:endParaRPr lang="en-US" sz="1600" dirty="0"/>
          </a:p>
        </p:txBody>
      </p:sp>
      <p:pic>
        <p:nvPicPr>
          <p:cNvPr id="6146" name="Picture 2" descr="C:\Leaf Blowers\Quiet Lincoln Materials\Pictures\Lincoln_Camb Trust L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135" y="1447800"/>
            <a:ext cx="3093916" cy="16434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5943600"/>
            <a:ext cx="7924800" cy="400110"/>
          </a:xfrm>
          <a:prstGeom prst="rect">
            <a:avLst/>
          </a:prstGeom>
          <a:noFill/>
        </p:spPr>
        <p:txBody>
          <a:bodyPr wrap="square" rtlCol="0">
            <a:spAutoFit/>
          </a:bodyPr>
          <a:lstStyle/>
          <a:p>
            <a:pPr lvl="0"/>
            <a:r>
              <a:rPr lang="en-US" sz="1000" dirty="0" smtClean="0">
                <a:solidFill>
                  <a:srgbClr val="3E3D2D"/>
                </a:solidFill>
                <a:latin typeface="+mj-lt"/>
              </a:rPr>
              <a:t>*Blakely </a:t>
            </a:r>
            <a:r>
              <a:rPr lang="en-US" sz="1000" dirty="0" err="1" smtClean="0">
                <a:solidFill>
                  <a:srgbClr val="3E3D2D"/>
                </a:solidFill>
                <a:latin typeface="+mj-lt"/>
              </a:rPr>
              <a:t>bldgs</a:t>
            </a:r>
            <a:r>
              <a:rPr lang="en-US" sz="1000" dirty="0" smtClean="0">
                <a:solidFill>
                  <a:srgbClr val="3E3D2D"/>
                </a:solidFill>
                <a:latin typeface="+mj-lt"/>
              </a:rPr>
              <a:t>, Cambridge Trust, </a:t>
            </a:r>
            <a:r>
              <a:rPr lang="en-US" sz="1000" dirty="0">
                <a:solidFill>
                  <a:srgbClr val="3E3D2D"/>
                </a:solidFill>
                <a:latin typeface="+mj-lt"/>
              </a:rPr>
              <a:t>Flying Nun condos, </a:t>
            </a:r>
            <a:r>
              <a:rPr lang="en-US" sz="1000" dirty="0" smtClean="0">
                <a:solidFill>
                  <a:srgbClr val="3E3D2D"/>
                </a:solidFill>
                <a:latin typeface="+mj-lt"/>
              </a:rPr>
              <a:t>Lincoln </a:t>
            </a:r>
            <a:r>
              <a:rPr lang="en-US" sz="1000" dirty="0">
                <a:solidFill>
                  <a:srgbClr val="3E3D2D"/>
                </a:solidFill>
                <a:latin typeface="+mj-lt"/>
              </a:rPr>
              <a:t>Woods, </a:t>
            </a:r>
            <a:r>
              <a:rPr lang="en-US" sz="1000" dirty="0" smtClean="0">
                <a:solidFill>
                  <a:srgbClr val="3E3D2D"/>
                </a:solidFill>
                <a:latin typeface="+mj-lt"/>
              </a:rPr>
              <a:t>Mall at Lincoln Station, Peace Garden, Doherty’s Garage, Ridge Road Condos, </a:t>
            </a:r>
            <a:r>
              <a:rPr lang="en-US" sz="1000" dirty="0">
                <a:solidFill>
                  <a:srgbClr val="3E3D2D"/>
                </a:solidFill>
                <a:latin typeface="+mj-lt"/>
              </a:rPr>
              <a:t>Ryan Estates, St Joseph’s Church, 3S Building, </a:t>
            </a:r>
            <a:endParaRPr lang="en-US" sz="1000" dirty="0">
              <a:latin typeface="+mj-lt"/>
              <a:ea typeface="Times New Roman"/>
            </a:endParaRPr>
          </a:p>
        </p:txBody>
      </p:sp>
    </p:spTree>
    <p:extLst>
      <p:ext uri="{BB962C8B-B14F-4D97-AF65-F5344CB8AC3E}">
        <p14:creationId xmlns:p14="http://schemas.microsoft.com/office/powerpoint/2010/main" val="34624125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78476"/>
            <a:ext cx="7414710" cy="838200"/>
          </a:xfrm>
        </p:spPr>
        <p:txBody>
          <a:bodyPr>
            <a:normAutofit fontScale="90000"/>
          </a:bodyPr>
          <a:lstStyle/>
          <a:p>
            <a:r>
              <a:rPr lang="en-US" sz="3200" b="1" dirty="0" smtClean="0"/>
              <a:t>Lincoln residential neighborhoods and public lands</a:t>
            </a:r>
            <a:endParaRPr lang="en-US" sz="3200" b="1" dirty="0"/>
          </a:p>
        </p:txBody>
      </p:sp>
      <p:sp>
        <p:nvSpPr>
          <p:cNvPr id="3" name="Content Placeholder 2"/>
          <p:cNvSpPr>
            <a:spLocks noGrp="1"/>
          </p:cNvSpPr>
          <p:nvPr>
            <p:ph idx="1"/>
          </p:nvPr>
        </p:nvSpPr>
        <p:spPr>
          <a:xfrm>
            <a:off x="838200" y="4114800"/>
            <a:ext cx="7620000" cy="2209800"/>
          </a:xfrm>
        </p:spPr>
        <p:txBody>
          <a:bodyPr>
            <a:normAutofit/>
          </a:bodyPr>
          <a:lstStyle/>
          <a:p>
            <a:pPr>
              <a:lnSpc>
                <a:spcPct val="120000"/>
              </a:lnSpc>
            </a:pPr>
            <a:r>
              <a:rPr lang="en-US" sz="1600" dirty="0" smtClean="0"/>
              <a:t>Similarly frequent exposure happening in some residential neighborhoods, </a:t>
            </a:r>
            <a:r>
              <a:rPr lang="en-US" sz="1600" dirty="0" err="1" smtClean="0"/>
              <a:t>esp</a:t>
            </a:r>
            <a:r>
              <a:rPr lang="en-US" sz="1600" dirty="0" smtClean="0"/>
              <a:t> with  contracted landscape companies</a:t>
            </a:r>
          </a:p>
          <a:p>
            <a:pPr>
              <a:lnSpc>
                <a:spcPct val="120000"/>
              </a:lnSpc>
            </a:pPr>
            <a:r>
              <a:rPr lang="en-US" sz="1600" dirty="0" smtClean="0"/>
              <a:t>Disappearing use of rakes, brooms; greater dependence on leaf blowers</a:t>
            </a:r>
          </a:p>
          <a:p>
            <a:pPr>
              <a:lnSpc>
                <a:spcPct val="120000"/>
              </a:lnSpc>
            </a:pPr>
            <a:r>
              <a:rPr lang="en-US" sz="1600" dirty="0" smtClean="0"/>
              <a:t>Tendency to manicured </a:t>
            </a:r>
            <a:r>
              <a:rPr lang="en-US" sz="1600" dirty="0" err="1" smtClean="0"/>
              <a:t>vs</a:t>
            </a:r>
            <a:r>
              <a:rPr lang="en-US" sz="1600" dirty="0" smtClean="0"/>
              <a:t> natural look; “demon-</a:t>
            </a:r>
            <a:r>
              <a:rPr lang="en-US" sz="1600" dirty="0" err="1" smtClean="0"/>
              <a:t>ization</a:t>
            </a:r>
            <a:r>
              <a:rPr lang="en-US" sz="1600" dirty="0" smtClean="0"/>
              <a:t>” of leaves</a:t>
            </a:r>
          </a:p>
          <a:p>
            <a:pPr>
              <a:lnSpc>
                <a:spcPct val="120000"/>
              </a:lnSpc>
            </a:pPr>
            <a:r>
              <a:rPr lang="en-US" sz="1600" dirty="0"/>
              <a:t>Noise from 1 home </a:t>
            </a:r>
            <a:r>
              <a:rPr lang="en-US" sz="1600" dirty="0" smtClean="0"/>
              <a:t>affects </a:t>
            </a:r>
            <a:r>
              <a:rPr lang="en-US" sz="1600" dirty="0"/>
              <a:t>many homes and conservation </a:t>
            </a:r>
            <a:r>
              <a:rPr lang="en-US" sz="1600" dirty="0" smtClean="0"/>
              <a:t>lands</a:t>
            </a:r>
          </a:p>
        </p:txBody>
      </p:sp>
      <p:grpSp>
        <p:nvGrpSpPr>
          <p:cNvPr id="5" name="Group 4"/>
          <p:cNvGrpSpPr/>
          <p:nvPr/>
        </p:nvGrpSpPr>
        <p:grpSpPr>
          <a:xfrm>
            <a:off x="1345084" y="1600200"/>
            <a:ext cx="3152776" cy="2364854"/>
            <a:chOff x="1345084" y="2049844"/>
            <a:chExt cx="3152776" cy="2364854"/>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084" y="2438400"/>
              <a:ext cx="3152776" cy="197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0" y="2049844"/>
              <a:ext cx="1143000" cy="369332"/>
            </a:xfrm>
            <a:prstGeom prst="rect">
              <a:avLst/>
            </a:prstGeom>
            <a:noFill/>
          </p:spPr>
          <p:txBody>
            <a:bodyPr wrap="square" rtlCol="0">
              <a:spAutoFit/>
            </a:bodyPr>
            <a:lstStyle/>
            <a:p>
              <a:pPr algn="ctr"/>
              <a:r>
                <a:rPr lang="en-US" b="1" dirty="0" smtClean="0"/>
                <a:t>Then</a:t>
              </a:r>
              <a:endParaRPr lang="en-US" b="1" dirty="0"/>
            </a:p>
          </p:txBody>
        </p:sp>
      </p:grpSp>
      <p:grpSp>
        <p:nvGrpSpPr>
          <p:cNvPr id="6" name="Group 5"/>
          <p:cNvGrpSpPr/>
          <p:nvPr/>
        </p:nvGrpSpPr>
        <p:grpSpPr>
          <a:xfrm>
            <a:off x="5012723" y="1616676"/>
            <a:ext cx="3205163" cy="2315180"/>
            <a:chOff x="5012723" y="2066320"/>
            <a:chExt cx="3205163" cy="231518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723" y="2438400"/>
              <a:ext cx="3205163"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043804" y="2066320"/>
              <a:ext cx="1143000" cy="369332"/>
            </a:xfrm>
            <a:prstGeom prst="rect">
              <a:avLst/>
            </a:prstGeom>
            <a:noFill/>
          </p:spPr>
          <p:txBody>
            <a:bodyPr wrap="square" rtlCol="0">
              <a:spAutoFit/>
            </a:bodyPr>
            <a:lstStyle/>
            <a:p>
              <a:pPr algn="ctr"/>
              <a:r>
                <a:rPr lang="en-US" b="1" dirty="0" smtClean="0"/>
                <a:t>Now</a:t>
              </a:r>
              <a:endParaRPr lang="en-US" b="1" dirty="0"/>
            </a:p>
          </p:txBody>
        </p:sp>
      </p:grpSp>
    </p:spTree>
    <p:extLst>
      <p:ext uri="{BB962C8B-B14F-4D97-AF65-F5344CB8AC3E}">
        <p14:creationId xmlns:p14="http://schemas.microsoft.com/office/powerpoint/2010/main" val="4683562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972067"/>
            <a:ext cx="5326164" cy="646664"/>
          </a:xfrm>
        </p:spPr>
        <p:txBody>
          <a:bodyPr>
            <a:normAutofit fontScale="90000"/>
          </a:bodyPr>
          <a:lstStyle/>
          <a:p>
            <a:r>
              <a:rPr lang="en-US" sz="2800" b="1" dirty="0" smtClean="0"/>
              <a:t>Manufacturer Guidelines – Not Applied in Real World</a:t>
            </a:r>
            <a:endParaRPr lang="en-US" sz="2800" b="1" dirty="0"/>
          </a:p>
        </p:txBody>
      </p:sp>
      <p:sp>
        <p:nvSpPr>
          <p:cNvPr id="3" name="Content Placeholder 2"/>
          <p:cNvSpPr>
            <a:spLocks noGrp="1"/>
          </p:cNvSpPr>
          <p:nvPr>
            <p:ph idx="1"/>
          </p:nvPr>
        </p:nvSpPr>
        <p:spPr>
          <a:xfrm>
            <a:off x="1013255" y="1676400"/>
            <a:ext cx="4930346" cy="3962400"/>
          </a:xfrm>
        </p:spPr>
        <p:txBody>
          <a:bodyPr>
            <a:normAutofit/>
          </a:bodyPr>
          <a:lstStyle/>
          <a:p>
            <a:r>
              <a:rPr lang="en-US" sz="1700" dirty="0" smtClean="0"/>
              <a:t>Dust </a:t>
            </a:r>
          </a:p>
          <a:p>
            <a:pPr lvl="1"/>
            <a:r>
              <a:rPr lang="en-US" sz="1500" dirty="0" smtClean="0"/>
              <a:t>Not for moving dusty materials</a:t>
            </a:r>
          </a:p>
          <a:p>
            <a:pPr lvl="1"/>
            <a:r>
              <a:rPr lang="en-US" sz="1500" dirty="0" smtClean="0"/>
              <a:t>Don’t point in direction of people or pets</a:t>
            </a:r>
          </a:p>
          <a:p>
            <a:pPr lvl="1"/>
            <a:r>
              <a:rPr lang="en-US" sz="1500" dirty="0" smtClean="0"/>
              <a:t>Use at least 50 feet away from people</a:t>
            </a:r>
          </a:p>
          <a:p>
            <a:r>
              <a:rPr lang="en-US" sz="1700" dirty="0" smtClean="0"/>
              <a:t>Noise</a:t>
            </a:r>
          </a:p>
          <a:p>
            <a:pPr lvl="1"/>
            <a:r>
              <a:rPr lang="en-US" sz="1500" dirty="0" smtClean="0"/>
              <a:t>Run </a:t>
            </a:r>
            <a:r>
              <a:rPr lang="en-US" sz="1500" dirty="0"/>
              <a:t>blowers </a:t>
            </a:r>
            <a:r>
              <a:rPr lang="en-US" sz="1500" dirty="0" smtClean="0"/>
              <a:t>only at RPMs </a:t>
            </a:r>
            <a:r>
              <a:rPr lang="en-US" sz="1500" dirty="0" smtClean="0"/>
              <a:t>needed</a:t>
            </a:r>
          </a:p>
          <a:p>
            <a:pPr lvl="1"/>
            <a:r>
              <a:rPr lang="en-US" sz="1500" dirty="0" smtClean="0"/>
              <a:t>No full throttle in residential areas </a:t>
            </a:r>
            <a:endParaRPr lang="en-US" sz="1500" dirty="0" smtClean="0"/>
          </a:p>
          <a:p>
            <a:pPr lvl="1"/>
            <a:r>
              <a:rPr lang="en-US" sz="1500" dirty="0" smtClean="0"/>
              <a:t>Don’t use &gt;1 blower </a:t>
            </a:r>
            <a:r>
              <a:rPr lang="en-US" sz="1500" dirty="0"/>
              <a:t>at a </a:t>
            </a:r>
            <a:r>
              <a:rPr lang="en-US" sz="1500" dirty="0" smtClean="0"/>
              <a:t>time</a:t>
            </a:r>
            <a:endParaRPr lang="en-US" sz="1500" dirty="0" smtClean="0"/>
          </a:p>
          <a:p>
            <a:r>
              <a:rPr lang="en-US" sz="1700" dirty="0" smtClean="0"/>
              <a:t>Time</a:t>
            </a:r>
            <a:endParaRPr lang="en-US" sz="1700" dirty="0"/>
          </a:p>
          <a:p>
            <a:pPr lvl="1"/>
            <a:r>
              <a:rPr lang="en-US" sz="1500" dirty="0"/>
              <a:t>Do not use leaf blowers late in the evening or early in the </a:t>
            </a:r>
            <a:r>
              <a:rPr lang="en-US" sz="1500" dirty="0" smtClean="0"/>
              <a:t>morning</a:t>
            </a:r>
          </a:p>
          <a:p>
            <a:r>
              <a:rPr lang="en-US" sz="1700" dirty="0" smtClean="0"/>
              <a:t>Other</a:t>
            </a:r>
          </a:p>
          <a:p>
            <a:pPr lvl="1"/>
            <a:r>
              <a:rPr lang="en-US" sz="1500" dirty="0" smtClean="0"/>
              <a:t>Don’t use on a ladder, roof, tree or other unstable surface </a:t>
            </a:r>
            <a:endParaRPr lang="en-US" sz="1500" dirty="0"/>
          </a:p>
          <a:p>
            <a:pPr marL="68580" indent="0">
              <a:buNone/>
            </a:pPr>
            <a:endParaRPr lang="en-US" dirty="0" smtClean="0"/>
          </a:p>
        </p:txBody>
      </p:sp>
      <p:sp>
        <p:nvSpPr>
          <p:cNvPr id="4" name="TextBox 3"/>
          <p:cNvSpPr txBox="1"/>
          <p:nvPr/>
        </p:nvSpPr>
        <p:spPr>
          <a:xfrm>
            <a:off x="990600" y="5943600"/>
            <a:ext cx="6096000" cy="276999"/>
          </a:xfrm>
          <a:prstGeom prst="rect">
            <a:avLst/>
          </a:prstGeom>
          <a:noFill/>
        </p:spPr>
        <p:txBody>
          <a:bodyPr wrap="square" rtlCol="0">
            <a:spAutoFit/>
          </a:bodyPr>
          <a:lstStyle/>
          <a:p>
            <a:r>
              <a:rPr lang="en-US" sz="1200" dirty="0" smtClean="0"/>
              <a:t>Sources: Manufacturer (ECHO and </a:t>
            </a:r>
            <a:r>
              <a:rPr lang="en-US" sz="1200" dirty="0" err="1" smtClean="0"/>
              <a:t>Stihl</a:t>
            </a:r>
            <a:r>
              <a:rPr lang="en-US" sz="1200" dirty="0" smtClean="0"/>
              <a:t>) training materials</a:t>
            </a:r>
            <a:endParaRPr lang="en-US" sz="1200" dirty="0"/>
          </a:p>
        </p:txBody>
      </p:sp>
      <p:pic>
        <p:nvPicPr>
          <p:cNvPr id="5" name="Picture 2" descr="C:\Leaf Blowers\Quiet Lincoln\Pictures\5 LB Guy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4364" y="3768187"/>
            <a:ext cx="2215012"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9119" y="2590800"/>
            <a:ext cx="2025502" cy="1106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descr="C:\Leaf Blowers\Quiet Lincoln\Pictures\Concord_Apr 2013_R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717" y="1295399"/>
            <a:ext cx="1967835" cy="115977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QC_070313\Pictures\Gutter cleanin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4248" y="4908592"/>
            <a:ext cx="2181225" cy="1173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3807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7024744" cy="1143000"/>
          </a:xfrm>
        </p:spPr>
        <p:txBody>
          <a:bodyPr>
            <a:normAutofit/>
          </a:bodyPr>
          <a:lstStyle/>
          <a:p>
            <a:r>
              <a:rPr lang="en-US" sz="2800" b="1" dirty="0" smtClean="0"/>
              <a:t>Lincoln’s Master Plan: Noise Goal*</a:t>
            </a:r>
            <a:endParaRPr lang="en-US" sz="2800" b="1" dirty="0"/>
          </a:p>
        </p:txBody>
      </p:sp>
      <p:sp>
        <p:nvSpPr>
          <p:cNvPr id="3" name="Content Placeholder 2"/>
          <p:cNvSpPr>
            <a:spLocks noGrp="1"/>
          </p:cNvSpPr>
          <p:nvPr>
            <p:ph idx="1"/>
          </p:nvPr>
        </p:nvSpPr>
        <p:spPr>
          <a:xfrm>
            <a:off x="1043492" y="1905000"/>
            <a:ext cx="7186108" cy="4114800"/>
          </a:xfrm>
        </p:spPr>
        <p:txBody>
          <a:bodyPr>
            <a:normAutofit fontScale="62500" lnSpcReduction="20000"/>
          </a:bodyPr>
          <a:lstStyle/>
          <a:p>
            <a:pPr>
              <a:lnSpc>
                <a:spcPct val="140000"/>
              </a:lnSpc>
            </a:pPr>
            <a:r>
              <a:rPr lang="en-US" dirty="0" smtClean="0"/>
              <a:t>NR-3.4</a:t>
            </a:r>
            <a:r>
              <a:rPr lang="en-US" dirty="0"/>
              <a:t>. Adopt noise pollution regulations, with clear standards to deﬁne noise disturbance.</a:t>
            </a:r>
          </a:p>
          <a:p>
            <a:pPr lvl="1">
              <a:lnSpc>
                <a:spcPct val="140000"/>
              </a:lnSpc>
            </a:pPr>
            <a:r>
              <a:rPr lang="en-US" dirty="0" smtClean="0"/>
              <a:t>Some </a:t>
            </a:r>
            <a:r>
              <a:rPr lang="en-US" dirty="0"/>
              <a:t>communities in Massachusetts have recently adopted bylaws and ordinances to regulate oﬀensive noise.</a:t>
            </a:r>
          </a:p>
          <a:p>
            <a:pPr lvl="1">
              <a:lnSpc>
                <a:spcPct val="140000"/>
              </a:lnSpc>
            </a:pPr>
            <a:r>
              <a:rPr lang="en-US" dirty="0"/>
              <a:t>Lincoln could establish a working group or committee that includes staﬀ and designees of the Conservation</a:t>
            </a:r>
          </a:p>
          <a:p>
            <a:pPr lvl="1">
              <a:lnSpc>
                <a:spcPct val="140000"/>
              </a:lnSpc>
            </a:pPr>
            <a:r>
              <a:rPr lang="en-US" dirty="0"/>
              <a:t>Commission to review the town’s options for a workable noise-reduction bylaw and the administrative requirements for implementing it. Factors to consider in any noise bylaw include not only a clear deﬁnition of oﬀensive noise and ambient noise, but also the sources of noise and noise-generating activities that will be regulated under the bylaw, the intensity, duration, and frequency of regulated noises that would constitute an oﬀense, and activities that would be exempt, e.g., emergency work, special events, or the operation of farming equipment.</a:t>
            </a:r>
          </a:p>
          <a:p>
            <a:pPr lvl="1"/>
            <a:endParaRPr lang="en-US" dirty="0"/>
          </a:p>
        </p:txBody>
      </p:sp>
      <p:sp>
        <p:nvSpPr>
          <p:cNvPr id="4" name="TextBox 3"/>
          <p:cNvSpPr txBox="1"/>
          <p:nvPr/>
        </p:nvSpPr>
        <p:spPr>
          <a:xfrm>
            <a:off x="1143000" y="6019800"/>
            <a:ext cx="3581400" cy="261610"/>
          </a:xfrm>
          <a:prstGeom prst="rect">
            <a:avLst/>
          </a:prstGeom>
          <a:noFill/>
        </p:spPr>
        <p:txBody>
          <a:bodyPr wrap="square" rtlCol="0">
            <a:spAutoFit/>
          </a:bodyPr>
          <a:lstStyle/>
          <a:p>
            <a:r>
              <a:rPr lang="en-US" sz="1050" dirty="0" smtClean="0"/>
              <a:t>*Chapter 3, page 75</a:t>
            </a:r>
          </a:p>
        </p:txBody>
      </p:sp>
    </p:spTree>
    <p:extLst>
      <p:ext uri="{BB962C8B-B14F-4D97-AF65-F5344CB8AC3E}">
        <p14:creationId xmlns:p14="http://schemas.microsoft.com/office/powerpoint/2010/main" val="24310114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MA DEP Noise Regulation</a:t>
            </a:r>
            <a:endParaRPr lang="en-US" sz="28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590800"/>
            <a:ext cx="7768478"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0120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667000"/>
            <a:ext cx="7024744" cy="1143000"/>
          </a:xfrm>
        </p:spPr>
        <p:txBody>
          <a:bodyPr/>
          <a:lstStyle/>
          <a:p>
            <a:r>
              <a:rPr lang="en-US" b="1" dirty="0" smtClean="0"/>
              <a:t>Noise</a:t>
            </a:r>
            <a:endParaRPr lang="en-US" b="1" dirty="0"/>
          </a:p>
        </p:txBody>
      </p:sp>
    </p:spTree>
    <p:extLst>
      <p:ext uri="{BB962C8B-B14F-4D97-AF65-F5344CB8AC3E}">
        <p14:creationId xmlns:p14="http://schemas.microsoft.com/office/powerpoint/2010/main" val="12206000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Purposes of Lincoln’s Zoning Bylaws</a:t>
            </a:r>
            <a:endParaRPr lang="en-US" sz="28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62200"/>
            <a:ext cx="7357214"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83167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QC_070313\Pictures\Lincoln\Lincoln_Ryan Estates_Spring 2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043" y="685801"/>
            <a:ext cx="3346876" cy="16750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55524" y="863465"/>
            <a:ext cx="3657600" cy="307777"/>
          </a:xfrm>
          <a:prstGeom prst="rect">
            <a:avLst/>
          </a:prstGeom>
          <a:noFill/>
        </p:spPr>
        <p:txBody>
          <a:bodyPr wrap="square" rtlCol="0">
            <a:spAutoFit/>
          </a:bodyPr>
          <a:lstStyle/>
          <a:p>
            <a:r>
              <a:rPr lang="en-US" sz="1400" b="1" dirty="0"/>
              <a:t>How </a:t>
            </a:r>
            <a:r>
              <a:rPr lang="en-US" sz="1400" b="1" dirty="0" smtClean="0"/>
              <a:t>often does this happen in  Lincoln?</a:t>
            </a:r>
            <a:endParaRPr lang="en-US" sz="1400" b="1" dirty="0"/>
          </a:p>
        </p:txBody>
      </p:sp>
      <p:sp>
        <p:nvSpPr>
          <p:cNvPr id="6" name="TextBox 5"/>
          <p:cNvSpPr txBox="1"/>
          <p:nvPr/>
        </p:nvSpPr>
        <p:spPr>
          <a:xfrm>
            <a:off x="4555524" y="2218100"/>
            <a:ext cx="3634946" cy="738664"/>
          </a:xfrm>
          <a:prstGeom prst="rect">
            <a:avLst/>
          </a:prstGeom>
          <a:noFill/>
        </p:spPr>
        <p:txBody>
          <a:bodyPr wrap="square" rtlCol="0">
            <a:spAutoFit/>
          </a:bodyPr>
          <a:lstStyle/>
          <a:p>
            <a:r>
              <a:rPr lang="en-US" sz="1400" b="1" dirty="0"/>
              <a:t>How many pounds of </a:t>
            </a:r>
            <a:r>
              <a:rPr lang="en-US" sz="1400" b="1" dirty="0" smtClean="0"/>
              <a:t>dust are produced? How long does it take to clear from the air?</a:t>
            </a:r>
            <a:endParaRPr lang="en-US" sz="1400" b="1" dirty="0"/>
          </a:p>
        </p:txBody>
      </p:sp>
      <p:sp>
        <p:nvSpPr>
          <p:cNvPr id="7" name="TextBox 6"/>
          <p:cNvSpPr txBox="1"/>
          <p:nvPr/>
        </p:nvSpPr>
        <p:spPr>
          <a:xfrm>
            <a:off x="4555524" y="3218583"/>
            <a:ext cx="3482546" cy="738664"/>
          </a:xfrm>
          <a:prstGeom prst="rect">
            <a:avLst/>
          </a:prstGeom>
          <a:noFill/>
        </p:spPr>
        <p:txBody>
          <a:bodyPr wrap="square" rtlCol="0">
            <a:spAutoFit/>
          </a:bodyPr>
          <a:lstStyle/>
          <a:p>
            <a:r>
              <a:rPr lang="en-US" sz="1400" b="1" dirty="0" smtClean="0"/>
              <a:t>What level of dust and noise are people exposed to? For how </a:t>
            </a:r>
            <a:r>
              <a:rPr lang="en-US" sz="1400" b="1" dirty="0"/>
              <a:t>many </a:t>
            </a:r>
            <a:r>
              <a:rPr lang="en-US" sz="1400" b="1" dirty="0" smtClean="0"/>
              <a:t>hours?</a:t>
            </a:r>
            <a:endParaRPr lang="en-US" sz="1400" b="1" dirty="0"/>
          </a:p>
        </p:txBody>
      </p:sp>
      <p:pic>
        <p:nvPicPr>
          <p:cNvPr id="1027" name="Picture 3" descr="C:\QC_070313\Pictures\Lincoln\Lincoln_Bedford Rd_Spring 2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43" y="2449042"/>
            <a:ext cx="3346875" cy="19958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555524" y="1433061"/>
            <a:ext cx="3634947" cy="523220"/>
          </a:xfrm>
          <a:prstGeom prst="rect">
            <a:avLst/>
          </a:prstGeom>
          <a:noFill/>
        </p:spPr>
        <p:txBody>
          <a:bodyPr wrap="square" rtlCol="0">
            <a:spAutoFit/>
          </a:bodyPr>
          <a:lstStyle/>
          <a:p>
            <a:r>
              <a:rPr lang="en-US" sz="1400" b="1" dirty="0" smtClean="0"/>
              <a:t>Does this constitute “landscaping”? “gardening”? “</a:t>
            </a:r>
            <a:r>
              <a:rPr lang="en-US" sz="1400" b="1" dirty="0"/>
              <a:t>cleaning </a:t>
            </a:r>
            <a:r>
              <a:rPr lang="en-US" sz="1400" b="1" dirty="0" smtClean="0"/>
              <a:t>up”?</a:t>
            </a:r>
            <a:endParaRPr lang="en-US" sz="1400" b="1" dirty="0"/>
          </a:p>
        </p:txBody>
      </p:sp>
      <p:sp>
        <p:nvSpPr>
          <p:cNvPr id="12" name="TextBox 11"/>
          <p:cNvSpPr txBox="1"/>
          <p:nvPr/>
        </p:nvSpPr>
        <p:spPr>
          <a:xfrm>
            <a:off x="4555524" y="5004105"/>
            <a:ext cx="3377515" cy="307777"/>
          </a:xfrm>
          <a:prstGeom prst="rect">
            <a:avLst/>
          </a:prstGeom>
          <a:noFill/>
        </p:spPr>
        <p:txBody>
          <a:bodyPr wrap="square" rtlCol="0">
            <a:spAutoFit/>
          </a:bodyPr>
          <a:lstStyle/>
          <a:p>
            <a:r>
              <a:rPr lang="en-US" sz="1400" b="1" dirty="0" smtClean="0"/>
              <a:t>Is this good for our ecosystems?</a:t>
            </a:r>
            <a:endParaRPr lang="en-US" sz="1400" b="1" dirty="0"/>
          </a:p>
        </p:txBody>
      </p:sp>
      <p:sp>
        <p:nvSpPr>
          <p:cNvPr id="13" name="TextBox 12"/>
          <p:cNvSpPr txBox="1"/>
          <p:nvPr/>
        </p:nvSpPr>
        <p:spPr>
          <a:xfrm>
            <a:off x="4555524" y="4219066"/>
            <a:ext cx="3579344" cy="523220"/>
          </a:xfrm>
          <a:prstGeom prst="rect">
            <a:avLst/>
          </a:prstGeom>
          <a:noFill/>
        </p:spPr>
        <p:txBody>
          <a:bodyPr wrap="square" rtlCol="0">
            <a:spAutoFit/>
          </a:bodyPr>
          <a:lstStyle/>
          <a:p>
            <a:r>
              <a:rPr lang="en-US" sz="1400" b="1" dirty="0" smtClean="0"/>
              <a:t>Is this good for the health of our children and families?</a:t>
            </a:r>
            <a:endParaRPr lang="en-US" sz="1400" b="1" dirty="0"/>
          </a:p>
        </p:txBody>
      </p:sp>
      <p:pic>
        <p:nvPicPr>
          <p:cNvPr id="1028" name="Picture 4" descr="C:\Leaf Blowers\Quiet Lincoln\Pictures\Lincoln_Camb Trust L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043" y="4533101"/>
            <a:ext cx="3346875" cy="182397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555524" y="5573703"/>
            <a:ext cx="3859427" cy="523220"/>
          </a:xfrm>
          <a:prstGeom prst="rect">
            <a:avLst/>
          </a:prstGeom>
          <a:noFill/>
        </p:spPr>
        <p:txBody>
          <a:bodyPr wrap="square" rtlCol="0">
            <a:spAutoFit/>
          </a:bodyPr>
          <a:lstStyle/>
          <a:p>
            <a:r>
              <a:rPr lang="en-US" sz="1400" b="1" dirty="0" smtClean="0"/>
              <a:t>Do we want this in our neighborhoods? Our town? </a:t>
            </a:r>
            <a:endParaRPr lang="en-US" sz="1400" b="1" dirty="0"/>
          </a:p>
        </p:txBody>
      </p:sp>
    </p:spTree>
    <p:extLst>
      <p:ext uri="{BB962C8B-B14F-4D97-AF65-F5344CB8AC3E}">
        <p14:creationId xmlns:p14="http://schemas.microsoft.com/office/powerpoint/2010/main" val="13640997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95600"/>
            <a:ext cx="7024744" cy="1143000"/>
          </a:xfrm>
        </p:spPr>
        <p:txBody>
          <a:bodyPr/>
          <a:lstStyle/>
          <a:p>
            <a:r>
              <a:rPr lang="en-US" b="1" dirty="0" smtClean="0"/>
              <a:t>Other Communities</a:t>
            </a:r>
            <a:endParaRPr lang="en-US" b="1" dirty="0"/>
          </a:p>
        </p:txBody>
      </p:sp>
    </p:spTree>
    <p:extLst>
      <p:ext uri="{BB962C8B-B14F-4D97-AF65-F5344CB8AC3E}">
        <p14:creationId xmlns:p14="http://schemas.microsoft.com/office/powerpoint/2010/main" val="11714556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19200"/>
            <a:ext cx="7024744" cy="533400"/>
          </a:xfrm>
        </p:spPr>
        <p:txBody>
          <a:bodyPr>
            <a:noAutofit/>
          </a:bodyPr>
          <a:lstStyle/>
          <a:p>
            <a:r>
              <a:rPr lang="en-US" sz="2800" b="1" dirty="0" smtClean="0"/>
              <a:t>Actions</a:t>
            </a:r>
            <a:endParaRPr lang="en-US" sz="2800" b="1" dirty="0"/>
          </a:p>
        </p:txBody>
      </p:sp>
      <p:sp>
        <p:nvSpPr>
          <p:cNvPr id="3" name="Content Placeholder 2"/>
          <p:cNvSpPr>
            <a:spLocks noGrp="1"/>
          </p:cNvSpPr>
          <p:nvPr>
            <p:ph idx="1"/>
          </p:nvPr>
        </p:nvSpPr>
        <p:spPr>
          <a:xfrm>
            <a:off x="914400" y="2514600"/>
            <a:ext cx="7467600" cy="3076832"/>
          </a:xfrm>
        </p:spPr>
        <p:txBody>
          <a:bodyPr>
            <a:normAutofit/>
          </a:bodyPr>
          <a:lstStyle/>
          <a:p>
            <a:pPr>
              <a:lnSpc>
                <a:spcPct val="120000"/>
              </a:lnSpc>
            </a:pPr>
            <a:r>
              <a:rPr lang="en-US" sz="1800" dirty="0" smtClean="0"/>
              <a:t>Hundreds of communities in the US and worldwide have enacted or are trying to enact restrictions on leaf blowers*</a:t>
            </a:r>
          </a:p>
          <a:p>
            <a:pPr lvl="1">
              <a:lnSpc>
                <a:spcPct val="120000"/>
              </a:lnSpc>
            </a:pPr>
            <a:r>
              <a:rPr lang="en-US" sz="1600" dirty="0" smtClean="0"/>
              <a:t>In </a:t>
            </a:r>
            <a:r>
              <a:rPr lang="en-US" sz="1600" dirty="0"/>
              <a:t>MA: Arlington, Brookline, Cambridge, Framingham, Marblehead, Newton, </a:t>
            </a:r>
            <a:r>
              <a:rPr lang="en-US" sz="1600" dirty="0" smtClean="0"/>
              <a:t>Swampscott, Wellesley</a:t>
            </a:r>
          </a:p>
          <a:p>
            <a:pPr>
              <a:lnSpc>
                <a:spcPct val="120000"/>
              </a:lnSpc>
            </a:pPr>
            <a:r>
              <a:rPr lang="en-US" sz="1800" dirty="0" smtClean="0"/>
              <a:t>Some states have considered banning leaf blowers (</a:t>
            </a:r>
            <a:r>
              <a:rPr lang="en-US" sz="1800" dirty="0" err="1" smtClean="0"/>
              <a:t>eg</a:t>
            </a:r>
            <a:r>
              <a:rPr lang="en-US" sz="1800" dirty="0" smtClean="0"/>
              <a:t>, Hawaii)</a:t>
            </a:r>
          </a:p>
          <a:p>
            <a:pPr>
              <a:lnSpc>
                <a:spcPct val="120000"/>
              </a:lnSpc>
            </a:pPr>
            <a:r>
              <a:rPr lang="en-US" sz="1800" dirty="0" smtClean="0"/>
              <a:t>Israel enacted a national ban</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5577" y="762000"/>
            <a:ext cx="1942696"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94322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38200"/>
            <a:ext cx="7024744" cy="646664"/>
          </a:xfrm>
        </p:spPr>
        <p:txBody>
          <a:bodyPr>
            <a:normAutofit/>
          </a:bodyPr>
          <a:lstStyle/>
          <a:p>
            <a:r>
              <a:rPr lang="en-US" sz="2800" b="1" dirty="0" smtClean="0"/>
              <a:t>Ban/Ordinance Variables </a:t>
            </a:r>
            <a:endParaRPr lang="en-US" sz="2800" b="1" dirty="0"/>
          </a:p>
        </p:txBody>
      </p:sp>
      <p:sp>
        <p:nvSpPr>
          <p:cNvPr id="3" name="Content Placeholder 2"/>
          <p:cNvSpPr>
            <a:spLocks noGrp="1"/>
          </p:cNvSpPr>
          <p:nvPr>
            <p:ph sz="quarter" idx="13"/>
          </p:nvPr>
        </p:nvSpPr>
        <p:spPr>
          <a:xfrm>
            <a:off x="990600" y="1752599"/>
            <a:ext cx="3636264" cy="4419602"/>
          </a:xfrm>
        </p:spPr>
        <p:txBody>
          <a:bodyPr>
            <a:noAutofit/>
          </a:bodyPr>
          <a:lstStyle/>
          <a:p>
            <a:pPr>
              <a:lnSpc>
                <a:spcPct val="160000"/>
              </a:lnSpc>
            </a:pPr>
            <a:r>
              <a:rPr lang="en-US" sz="1600" dirty="0" smtClean="0"/>
              <a:t>Full </a:t>
            </a:r>
            <a:r>
              <a:rPr lang="en-US" sz="1600" dirty="0"/>
              <a:t>bans </a:t>
            </a:r>
            <a:r>
              <a:rPr lang="en-US" sz="1600" dirty="0" smtClean="0"/>
              <a:t>on:</a:t>
            </a:r>
          </a:p>
          <a:p>
            <a:pPr lvl="1">
              <a:lnSpc>
                <a:spcPct val="160000"/>
              </a:lnSpc>
            </a:pPr>
            <a:r>
              <a:rPr lang="en-US" sz="1600" dirty="0" smtClean="0"/>
              <a:t>all leaf blowers </a:t>
            </a:r>
            <a:endParaRPr lang="en-US" sz="1600" dirty="0"/>
          </a:p>
          <a:p>
            <a:pPr lvl="1">
              <a:lnSpc>
                <a:spcPct val="160000"/>
              </a:lnSpc>
            </a:pPr>
            <a:r>
              <a:rPr lang="en-US" sz="1600" dirty="0" smtClean="0"/>
              <a:t>gasoline </a:t>
            </a:r>
            <a:r>
              <a:rPr lang="en-US" sz="1600" dirty="0"/>
              <a:t>leaf blowers </a:t>
            </a:r>
            <a:r>
              <a:rPr lang="en-US" sz="1600" dirty="0" smtClean="0"/>
              <a:t>only</a:t>
            </a:r>
            <a:endParaRPr lang="en-US" sz="1600" dirty="0"/>
          </a:p>
          <a:p>
            <a:pPr>
              <a:lnSpc>
                <a:spcPct val="160000"/>
              </a:lnSpc>
            </a:pPr>
            <a:r>
              <a:rPr lang="en-US" sz="1600" dirty="0" smtClean="0"/>
              <a:t>Seasonal bans </a:t>
            </a:r>
            <a:endParaRPr lang="en-US" sz="1600" dirty="0"/>
          </a:p>
          <a:p>
            <a:pPr>
              <a:lnSpc>
                <a:spcPct val="160000"/>
              </a:lnSpc>
            </a:pPr>
            <a:r>
              <a:rPr lang="en-US" sz="1600" dirty="0" smtClean="0"/>
              <a:t>Limiting </a:t>
            </a:r>
            <a:r>
              <a:rPr lang="en-US" sz="1600" dirty="0"/>
              <a:t>use to </a:t>
            </a:r>
            <a:endParaRPr lang="en-US" sz="1600" dirty="0" smtClean="0"/>
          </a:p>
          <a:p>
            <a:pPr lvl="1">
              <a:lnSpc>
                <a:spcPct val="160000"/>
              </a:lnSpc>
            </a:pPr>
            <a:r>
              <a:rPr lang="en-US" sz="1600" dirty="0" smtClean="0"/>
              <a:t>certain </a:t>
            </a:r>
            <a:r>
              <a:rPr lang="en-US" sz="1600" dirty="0"/>
              <a:t>hours of the day;</a:t>
            </a:r>
          </a:p>
          <a:p>
            <a:pPr lvl="1">
              <a:lnSpc>
                <a:spcPct val="160000"/>
              </a:lnSpc>
            </a:pPr>
            <a:r>
              <a:rPr lang="en-US" sz="1600" dirty="0" smtClean="0"/>
              <a:t>certain </a:t>
            </a:r>
            <a:r>
              <a:rPr lang="en-US" sz="1600" dirty="0"/>
              <a:t>days of the week</a:t>
            </a:r>
            <a:r>
              <a:rPr lang="en-US" sz="1600" dirty="0" smtClean="0"/>
              <a:t>;</a:t>
            </a:r>
            <a:endParaRPr lang="en-US" sz="1600" dirty="0"/>
          </a:p>
        </p:txBody>
      </p:sp>
      <p:sp>
        <p:nvSpPr>
          <p:cNvPr id="4" name="Content Placeholder 3"/>
          <p:cNvSpPr>
            <a:spLocks noGrp="1"/>
          </p:cNvSpPr>
          <p:nvPr>
            <p:ph sz="quarter" idx="14"/>
          </p:nvPr>
        </p:nvSpPr>
        <p:spPr>
          <a:xfrm>
            <a:off x="4593336" y="1752598"/>
            <a:ext cx="3636264" cy="4419602"/>
          </a:xfrm>
        </p:spPr>
        <p:txBody>
          <a:bodyPr>
            <a:normAutofit/>
          </a:bodyPr>
          <a:lstStyle/>
          <a:p>
            <a:pPr>
              <a:lnSpc>
                <a:spcPct val="160000"/>
              </a:lnSpc>
            </a:pPr>
            <a:r>
              <a:rPr lang="en-US" sz="1600" dirty="0"/>
              <a:t>Limiting the number of leaf blowers allowed on: </a:t>
            </a:r>
          </a:p>
          <a:p>
            <a:pPr lvl="1">
              <a:lnSpc>
                <a:spcPct val="160000"/>
              </a:lnSpc>
            </a:pPr>
            <a:r>
              <a:rPr lang="en-US" sz="1600" dirty="0"/>
              <a:t>one parcel of land at a time</a:t>
            </a:r>
          </a:p>
          <a:p>
            <a:pPr>
              <a:lnSpc>
                <a:spcPct val="160000"/>
              </a:lnSpc>
            </a:pPr>
            <a:r>
              <a:rPr lang="en-US" sz="1600" dirty="0"/>
              <a:t>Limiting decibel levels</a:t>
            </a:r>
          </a:p>
          <a:p>
            <a:pPr>
              <a:lnSpc>
                <a:spcPct val="160000"/>
              </a:lnSpc>
            </a:pPr>
            <a:r>
              <a:rPr lang="en-US" sz="1600" dirty="0"/>
              <a:t>Defining allowable distance from property lines </a:t>
            </a:r>
          </a:p>
          <a:p>
            <a:pPr>
              <a:lnSpc>
                <a:spcPct val="160000"/>
              </a:lnSpc>
            </a:pPr>
            <a:r>
              <a:rPr lang="en-US" sz="1600" dirty="0"/>
              <a:t>Phase-out programs may be mandated over a number of years.</a:t>
            </a:r>
          </a:p>
          <a:p>
            <a:endParaRPr lang="en-US" sz="2800" dirty="0"/>
          </a:p>
        </p:txBody>
      </p:sp>
    </p:spTree>
    <p:extLst>
      <p:ext uri="{BB962C8B-B14F-4D97-AF65-F5344CB8AC3E}">
        <p14:creationId xmlns:p14="http://schemas.microsoft.com/office/powerpoint/2010/main" val="8582414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590800"/>
            <a:ext cx="7490910" cy="1143000"/>
          </a:xfrm>
        </p:spPr>
        <p:txBody>
          <a:bodyPr>
            <a:normAutofit/>
          </a:bodyPr>
          <a:lstStyle/>
          <a:p>
            <a:r>
              <a:rPr lang="en-US" b="1" dirty="0" smtClean="0"/>
              <a:t>Alternative Solutions</a:t>
            </a:r>
            <a:endParaRPr lang="en-US" dirty="0"/>
          </a:p>
        </p:txBody>
      </p:sp>
    </p:spTree>
    <p:extLst>
      <p:ext uri="{BB962C8B-B14F-4D97-AF65-F5344CB8AC3E}">
        <p14:creationId xmlns:p14="http://schemas.microsoft.com/office/powerpoint/2010/main" val="39254613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14400"/>
            <a:ext cx="7024744" cy="570464"/>
          </a:xfrm>
        </p:spPr>
        <p:txBody>
          <a:bodyPr>
            <a:normAutofit/>
          </a:bodyPr>
          <a:lstStyle/>
          <a:p>
            <a:r>
              <a:rPr lang="en-US" sz="2800" b="1" dirty="0" smtClean="0"/>
              <a:t>Leaf Mulching</a:t>
            </a:r>
            <a:endParaRPr lang="en-US" sz="2800" b="1" dirty="0"/>
          </a:p>
        </p:txBody>
      </p:sp>
      <p:sp>
        <p:nvSpPr>
          <p:cNvPr id="7" name="Content Placeholder 6"/>
          <p:cNvSpPr>
            <a:spLocks noGrp="1"/>
          </p:cNvSpPr>
          <p:nvPr>
            <p:ph idx="1"/>
          </p:nvPr>
        </p:nvSpPr>
        <p:spPr>
          <a:xfrm>
            <a:off x="4484344" y="1727885"/>
            <a:ext cx="3200400" cy="2872773"/>
          </a:xfrm>
        </p:spPr>
        <p:txBody>
          <a:bodyPr>
            <a:normAutofit/>
          </a:bodyPr>
          <a:lstStyle/>
          <a:p>
            <a:pPr>
              <a:lnSpc>
                <a:spcPct val="130000"/>
              </a:lnSpc>
            </a:pPr>
            <a:r>
              <a:rPr lang="en-US" dirty="0" smtClean="0"/>
              <a:t>Saves money</a:t>
            </a:r>
          </a:p>
          <a:p>
            <a:pPr>
              <a:lnSpc>
                <a:spcPct val="130000"/>
              </a:lnSpc>
            </a:pPr>
            <a:r>
              <a:rPr lang="en-US" dirty="0" smtClean="0"/>
              <a:t>Saves effort </a:t>
            </a:r>
          </a:p>
          <a:p>
            <a:pPr>
              <a:lnSpc>
                <a:spcPct val="130000"/>
              </a:lnSpc>
            </a:pPr>
            <a:r>
              <a:rPr lang="en-US" dirty="0" smtClean="0"/>
              <a:t>Keeps </a:t>
            </a:r>
            <a:r>
              <a:rPr lang="en-US" dirty="0"/>
              <a:t>your property </a:t>
            </a:r>
            <a:r>
              <a:rPr lang="en-US" dirty="0" smtClean="0"/>
              <a:t>healthy</a:t>
            </a:r>
            <a:endParaRPr lang="en-US" dirty="0"/>
          </a:p>
          <a:p>
            <a:pPr>
              <a:lnSpc>
                <a:spcPct val="130000"/>
              </a:lnSpc>
            </a:pPr>
            <a:r>
              <a:rPr lang="en-US" dirty="0" smtClean="0"/>
              <a:t>Helps </a:t>
            </a:r>
            <a:r>
              <a:rPr lang="en-US" dirty="0"/>
              <a:t>the </a:t>
            </a:r>
            <a:r>
              <a:rPr lang="en-US" dirty="0" smtClean="0"/>
              <a:t>planet</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27886"/>
            <a:ext cx="3529533" cy="2691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28801" y="4941673"/>
            <a:ext cx="6096000" cy="1092607"/>
          </a:xfrm>
          <a:prstGeom prst="rect">
            <a:avLst/>
          </a:prstGeom>
          <a:noFill/>
        </p:spPr>
        <p:txBody>
          <a:bodyPr wrap="square" rtlCol="0">
            <a:spAutoFit/>
          </a:bodyPr>
          <a:lstStyle/>
          <a:p>
            <a:pPr>
              <a:lnSpc>
                <a:spcPct val="130000"/>
              </a:lnSpc>
            </a:pPr>
            <a:r>
              <a:rPr lang="en-US" sz="1600" dirty="0" smtClean="0"/>
              <a:t>Program implemented in Irvington, NY and expanding to surrounding towns</a:t>
            </a:r>
          </a:p>
          <a:p>
            <a:pPr marL="285750" indent="-285750">
              <a:lnSpc>
                <a:spcPct val="130000"/>
              </a:lnSpc>
              <a:buFont typeface="Arial" pitchFamily="34" charset="0"/>
              <a:buChar char="•"/>
            </a:pPr>
            <a:r>
              <a:rPr lang="en-US" sz="1600" dirty="0" smtClean="0"/>
              <a:t>Go to </a:t>
            </a:r>
            <a:r>
              <a:rPr lang="en-US" sz="1600" i="1" dirty="0" smtClean="0"/>
              <a:t>Love ‘</a:t>
            </a:r>
            <a:r>
              <a:rPr lang="en-US" sz="1600" i="1" dirty="0" err="1" smtClean="0"/>
              <a:t>Em</a:t>
            </a:r>
            <a:r>
              <a:rPr lang="en-US" sz="1600" i="1" dirty="0" smtClean="0"/>
              <a:t> and Leave ‘</a:t>
            </a:r>
            <a:r>
              <a:rPr lang="en-US" sz="1600" i="1" dirty="0" err="1" smtClean="0"/>
              <a:t>Em</a:t>
            </a:r>
            <a:r>
              <a:rPr lang="en-US" sz="1600" i="1" dirty="0" smtClean="0"/>
              <a:t> </a:t>
            </a:r>
            <a:r>
              <a:rPr lang="en-US" sz="1600" dirty="0" smtClean="0"/>
              <a:t>at: www.leleny.org</a:t>
            </a:r>
            <a:endParaRPr lang="en-US" sz="1600"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427" y="4941673"/>
            <a:ext cx="990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6005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Quiet landscape maintenance companies</a:t>
            </a:r>
            <a:endParaRPr lang="en-US" b="1" dirty="0"/>
          </a:p>
        </p:txBody>
      </p:sp>
      <p:sp>
        <p:nvSpPr>
          <p:cNvPr id="3" name="Content Placeholder 2"/>
          <p:cNvSpPr>
            <a:spLocks noGrp="1"/>
          </p:cNvSpPr>
          <p:nvPr>
            <p:ph idx="1"/>
          </p:nvPr>
        </p:nvSpPr>
        <p:spPr>
          <a:xfrm>
            <a:off x="1066800" y="2286000"/>
            <a:ext cx="6777317" cy="2819400"/>
          </a:xfrm>
        </p:spPr>
        <p:txBody>
          <a:bodyPr>
            <a:normAutofit fontScale="92500" lnSpcReduction="10000"/>
          </a:bodyPr>
          <a:lstStyle/>
          <a:p>
            <a:pPr>
              <a:lnSpc>
                <a:spcPct val="140000"/>
              </a:lnSpc>
            </a:pPr>
            <a:r>
              <a:rPr lang="en-US" dirty="0" smtClean="0"/>
              <a:t>Ask existing landscape companies not to use leaf blowers*</a:t>
            </a:r>
          </a:p>
          <a:p>
            <a:pPr>
              <a:lnSpc>
                <a:spcPct val="140000"/>
              </a:lnSpc>
            </a:pPr>
            <a:r>
              <a:rPr lang="en-US" dirty="0" smtClean="0"/>
              <a:t>Use companies that are willing to use quiet, green alternatives for routine maintenance</a:t>
            </a:r>
          </a:p>
          <a:p>
            <a:pPr lvl="1">
              <a:lnSpc>
                <a:spcPct val="140000"/>
              </a:lnSpc>
            </a:pPr>
            <a:r>
              <a:rPr lang="en-US" dirty="0" smtClean="0"/>
              <a:t>Quiet Lincoln and Greening Lincoln will make public a companies</a:t>
            </a:r>
          </a:p>
        </p:txBody>
      </p:sp>
      <p:sp>
        <p:nvSpPr>
          <p:cNvPr id="4" name="TextBox 3"/>
          <p:cNvSpPr txBox="1"/>
          <p:nvPr/>
        </p:nvSpPr>
        <p:spPr>
          <a:xfrm>
            <a:off x="762000" y="5257800"/>
            <a:ext cx="7696200" cy="769441"/>
          </a:xfrm>
          <a:prstGeom prst="rect">
            <a:avLst/>
          </a:prstGeom>
          <a:noFill/>
        </p:spPr>
        <p:txBody>
          <a:bodyPr wrap="square" rtlCol="0">
            <a:spAutoFit/>
          </a:bodyPr>
          <a:lstStyle/>
          <a:p>
            <a:r>
              <a:rPr lang="en-US" sz="1100" i="1" dirty="0" smtClean="0"/>
              <a:t>A California survey showed no reports of companies going </a:t>
            </a:r>
            <a:r>
              <a:rPr lang="en-US" sz="1100" i="1" dirty="0"/>
              <a:t>out of business or raising </a:t>
            </a:r>
            <a:r>
              <a:rPr lang="en-US" sz="1100" i="1" dirty="0" smtClean="0"/>
              <a:t>rates</a:t>
            </a:r>
            <a:r>
              <a:rPr lang="en-US" sz="1100" i="1" dirty="0"/>
              <a:t> </a:t>
            </a:r>
            <a:r>
              <a:rPr lang="en-US" sz="1100" i="1" dirty="0" smtClean="0"/>
              <a:t>as a result of bans.  </a:t>
            </a:r>
            <a:r>
              <a:rPr lang="en-US" sz="1100" i="1" dirty="0"/>
              <a:t>Responses included "There are still plenty of gardeners working in Berkeley" and "Gardeners are alive and well in Los Altos...there have been no complaints from the public [about higher rates].“ (http://</a:t>
            </a:r>
            <a:r>
              <a:rPr lang="en-US" sz="1100" i="1" dirty="0" smtClean="0"/>
              <a:t>www.nonoise.org/quietnet/cqs/ other.htm)</a:t>
            </a:r>
            <a:endParaRPr lang="en-US" sz="1100" i="1" dirty="0"/>
          </a:p>
        </p:txBody>
      </p:sp>
    </p:spTree>
    <p:extLst>
      <p:ext uri="{BB962C8B-B14F-4D97-AF65-F5344CB8AC3E}">
        <p14:creationId xmlns:p14="http://schemas.microsoft.com/office/powerpoint/2010/main" val="41945307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Green Equipment and “Green Zoning”</a:t>
            </a:r>
            <a:endParaRPr lang="en-US" b="1" dirty="0"/>
          </a:p>
        </p:txBody>
      </p:sp>
      <p:sp>
        <p:nvSpPr>
          <p:cNvPr id="3" name="Content Placeholder 2"/>
          <p:cNvSpPr>
            <a:spLocks noGrp="1"/>
          </p:cNvSpPr>
          <p:nvPr>
            <p:ph idx="1"/>
          </p:nvPr>
        </p:nvSpPr>
        <p:spPr>
          <a:xfrm>
            <a:off x="1043493" y="2323653"/>
            <a:ext cx="3680907" cy="2705548"/>
          </a:xfrm>
        </p:spPr>
        <p:txBody>
          <a:bodyPr>
            <a:normAutofit fontScale="92500" lnSpcReduction="20000"/>
          </a:bodyPr>
          <a:lstStyle/>
          <a:p>
            <a:pPr>
              <a:lnSpc>
                <a:spcPct val="130000"/>
              </a:lnSpc>
            </a:pPr>
            <a:r>
              <a:rPr lang="en-US" dirty="0" smtClean="0"/>
              <a:t>Solar powered</a:t>
            </a:r>
          </a:p>
          <a:p>
            <a:pPr>
              <a:lnSpc>
                <a:spcPct val="130000"/>
              </a:lnSpc>
            </a:pPr>
            <a:r>
              <a:rPr lang="en-US" dirty="0" smtClean="0"/>
              <a:t>Lithium battery powered</a:t>
            </a:r>
          </a:p>
          <a:p>
            <a:pPr>
              <a:lnSpc>
                <a:spcPct val="130000"/>
              </a:lnSpc>
            </a:pPr>
            <a:r>
              <a:rPr lang="en-US" dirty="0" smtClean="0"/>
              <a:t>No emissions</a:t>
            </a:r>
          </a:p>
          <a:p>
            <a:pPr>
              <a:lnSpc>
                <a:spcPct val="130000"/>
              </a:lnSpc>
            </a:pPr>
            <a:r>
              <a:rPr lang="en-US" dirty="0" smtClean="0"/>
              <a:t>Substantial noise reduction</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438400"/>
            <a:ext cx="3162300"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16459" y="5239265"/>
            <a:ext cx="7467600" cy="1200329"/>
          </a:xfrm>
          <a:prstGeom prst="rect">
            <a:avLst/>
          </a:prstGeom>
          <a:noFill/>
        </p:spPr>
        <p:txBody>
          <a:bodyPr wrap="square" rtlCol="0">
            <a:spAutoFit/>
          </a:bodyPr>
          <a:lstStyle/>
          <a:p>
            <a:r>
              <a:rPr lang="en-US" b="1" dirty="0" smtClean="0"/>
              <a:t>Green Zoning Objective: </a:t>
            </a:r>
            <a:r>
              <a:rPr lang="en-US" dirty="0" smtClean="0"/>
              <a:t>To </a:t>
            </a:r>
            <a:r>
              <a:rPr lang="en-US" dirty="0"/>
              <a:t>substantially reduce elevated noise </a:t>
            </a:r>
            <a:r>
              <a:rPr lang="en-US" dirty="0" smtClean="0"/>
              <a:t>levels </a:t>
            </a:r>
            <a:r>
              <a:rPr lang="en-US" dirty="0"/>
              <a:t>and exposure to harmful emissions caused by the use of gasoline powered property maintenance equipment</a:t>
            </a:r>
            <a:r>
              <a:rPr lang="en-US" dirty="0" smtClean="0"/>
              <a:t>. Learn more at: www.thegreenstationla.com</a:t>
            </a:r>
            <a:endParaRPr lang="en-US" dirty="0"/>
          </a:p>
        </p:txBody>
      </p:sp>
    </p:spTree>
    <p:extLst>
      <p:ext uri="{BB962C8B-B14F-4D97-AF65-F5344CB8AC3E}">
        <p14:creationId xmlns:p14="http://schemas.microsoft.com/office/powerpoint/2010/main" val="11154173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Leaf/lawn sweepers</a:t>
            </a:r>
            <a:endParaRPr lang="en-US" b="1" dirty="0"/>
          </a:p>
        </p:txBody>
      </p:sp>
      <p:sp>
        <p:nvSpPr>
          <p:cNvPr id="4" name="Content Placeholder 3"/>
          <p:cNvSpPr>
            <a:spLocks noGrp="1"/>
          </p:cNvSpPr>
          <p:nvPr>
            <p:ph idx="1"/>
          </p:nvPr>
        </p:nvSpPr>
        <p:spPr>
          <a:xfrm>
            <a:off x="1043493" y="2323652"/>
            <a:ext cx="4061908" cy="3508977"/>
          </a:xfrm>
        </p:spPr>
        <p:txBody>
          <a:bodyPr>
            <a:normAutofit/>
          </a:bodyPr>
          <a:lstStyle/>
          <a:p>
            <a:r>
              <a:rPr lang="en-US" dirty="0" smtClean="0"/>
              <a:t>Picks up </a:t>
            </a:r>
            <a:r>
              <a:rPr lang="en-US" dirty="0"/>
              <a:t>leaves </a:t>
            </a:r>
            <a:r>
              <a:rPr lang="en-US" dirty="0" smtClean="0"/>
              <a:t>ten times faster </a:t>
            </a:r>
            <a:r>
              <a:rPr lang="en-US" dirty="0"/>
              <a:t>than a rake! </a:t>
            </a:r>
          </a:p>
          <a:p>
            <a:r>
              <a:rPr lang="en-US" dirty="0" smtClean="0"/>
              <a:t>No bending required, reducing back strain</a:t>
            </a:r>
          </a:p>
          <a:p>
            <a:r>
              <a:rPr lang="en-US" dirty="0" smtClean="0"/>
              <a:t>Sweeps </a:t>
            </a:r>
            <a:r>
              <a:rPr lang="en-US" dirty="0"/>
              <a:t>everything from lawn to </a:t>
            </a:r>
            <a:r>
              <a:rPr lang="en-US" dirty="0" smtClean="0"/>
              <a:t>driveway</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362200"/>
            <a:ext cx="287655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111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Outdoor Noise Standards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585174500"/>
              </p:ext>
            </p:extLst>
          </p:nvPr>
        </p:nvGraphicFramePr>
        <p:xfrm>
          <a:off x="1219200" y="2514600"/>
          <a:ext cx="6781800" cy="1651000"/>
        </p:xfrm>
        <a:graphic>
          <a:graphicData uri="http://schemas.openxmlformats.org/drawingml/2006/table">
            <a:tbl>
              <a:tblPr firstRow="1" bandRow="1">
                <a:tableStyleId>{5C22544A-7EE6-4342-B048-85BDC9FD1C3A}</a:tableStyleId>
              </a:tblPr>
              <a:tblGrid>
                <a:gridCol w="2373630"/>
                <a:gridCol w="4408170"/>
              </a:tblGrid>
              <a:tr h="370840">
                <a:tc>
                  <a:txBody>
                    <a:bodyPr/>
                    <a:lstStyle/>
                    <a:p>
                      <a:r>
                        <a:rPr lang="en-US" dirty="0" smtClean="0"/>
                        <a:t>Organization</a:t>
                      </a:r>
                      <a:endParaRPr lang="en-US" dirty="0"/>
                    </a:p>
                  </a:txBody>
                  <a:tcPr/>
                </a:tc>
                <a:tc>
                  <a:txBody>
                    <a:bodyPr/>
                    <a:lstStyle/>
                    <a:p>
                      <a:r>
                        <a:rPr lang="en-US" dirty="0" smtClean="0"/>
                        <a:t>Maximum</a:t>
                      </a:r>
                      <a:r>
                        <a:rPr lang="en-US" baseline="0" dirty="0" smtClean="0"/>
                        <a:t> Noise level</a:t>
                      </a:r>
                      <a:endParaRPr lang="en-US" dirty="0"/>
                    </a:p>
                  </a:txBody>
                  <a:tcPr/>
                </a:tc>
              </a:tr>
              <a:tr h="370840">
                <a:tc>
                  <a:txBody>
                    <a:bodyPr/>
                    <a:lstStyle/>
                    <a:p>
                      <a:r>
                        <a:rPr lang="en-US" dirty="0" smtClean="0"/>
                        <a:t>US EPA</a:t>
                      </a:r>
                      <a:endParaRPr lang="en-US" dirty="0"/>
                    </a:p>
                  </a:txBody>
                  <a:tcPr/>
                </a:tc>
                <a:tc>
                  <a:txBody>
                    <a:bodyPr/>
                    <a:lstStyle/>
                    <a:p>
                      <a:r>
                        <a:rPr lang="en-US" dirty="0" smtClean="0"/>
                        <a:t>55 dB for average residential outdoor noise</a:t>
                      </a:r>
                    </a:p>
                  </a:txBody>
                  <a:tcPr/>
                </a:tc>
              </a:tr>
              <a:tr h="370840">
                <a:tc>
                  <a:txBody>
                    <a:bodyPr/>
                    <a:lstStyle/>
                    <a:p>
                      <a:r>
                        <a:rPr lang="en-US" dirty="0" smtClean="0"/>
                        <a:t>World</a:t>
                      </a:r>
                      <a:r>
                        <a:rPr lang="en-US" baseline="0" dirty="0" smtClean="0"/>
                        <a:t> Health Organization</a:t>
                      </a:r>
                      <a:endParaRPr lang="en-US" dirty="0"/>
                    </a:p>
                  </a:txBody>
                  <a:tcPr/>
                </a:tc>
                <a:tc>
                  <a:txBody>
                    <a:bodyPr/>
                    <a:lstStyle/>
                    <a:p>
                      <a:r>
                        <a:rPr lang="en-US" dirty="0" smtClean="0"/>
                        <a:t>55 dB during the day,</a:t>
                      </a:r>
                      <a:r>
                        <a:rPr lang="en-US" baseline="0" dirty="0" smtClean="0"/>
                        <a:t> 45 dB during the night </a:t>
                      </a:r>
                      <a:r>
                        <a:rPr lang="en-US" dirty="0" smtClean="0"/>
                        <a:t>for steady, continuous noise.</a:t>
                      </a:r>
                    </a:p>
                  </a:txBody>
                  <a:tcPr/>
                </a:tc>
              </a:tr>
            </a:tbl>
          </a:graphicData>
        </a:graphic>
      </p:graphicFrame>
    </p:spTree>
    <p:extLst>
      <p:ext uri="{BB962C8B-B14F-4D97-AF65-F5344CB8AC3E}">
        <p14:creationId xmlns:p14="http://schemas.microsoft.com/office/powerpoint/2010/main" val="38499220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Leaf Nets and Tarps</a:t>
            </a:r>
            <a:endParaRPr lang="en-US" b="1" dirty="0"/>
          </a:p>
        </p:txBody>
      </p:sp>
      <p:sp>
        <p:nvSpPr>
          <p:cNvPr id="3" name="Content Placeholder 2"/>
          <p:cNvSpPr>
            <a:spLocks noGrp="1"/>
          </p:cNvSpPr>
          <p:nvPr>
            <p:ph idx="1"/>
          </p:nvPr>
        </p:nvSpPr>
        <p:spPr>
          <a:xfrm>
            <a:off x="1066800" y="2209800"/>
            <a:ext cx="6777317" cy="3508977"/>
          </a:xfrm>
        </p:spPr>
        <p:txBody>
          <a:bodyPr>
            <a:normAutofit/>
          </a:bodyPr>
          <a:lstStyle/>
          <a:p>
            <a:r>
              <a:rPr lang="en-US" sz="2000" dirty="0" smtClean="0"/>
              <a:t>The Leaf </a:t>
            </a:r>
            <a:r>
              <a:rPr lang="en-US" sz="2000" dirty="0" err="1" smtClean="0"/>
              <a:t>Lugger</a:t>
            </a:r>
            <a:endParaRPr lang="en-US" sz="2000" dirty="0" smtClean="0"/>
          </a:p>
          <a:p>
            <a:pPr lvl="1"/>
            <a:r>
              <a:rPr lang="en-US" sz="2000" dirty="0" smtClean="0"/>
              <a:t>Residential and commercial sizes</a:t>
            </a:r>
          </a:p>
          <a:p>
            <a:pPr lvl="1"/>
            <a:r>
              <a:rPr lang="en-US" sz="2000" dirty="0" smtClean="0"/>
              <a:t>http</a:t>
            </a:r>
            <a:r>
              <a:rPr lang="en-US" sz="2000" dirty="0"/>
              <a:t>://</a:t>
            </a:r>
            <a:r>
              <a:rPr lang="en-US" sz="2000" dirty="0" smtClean="0"/>
              <a:t>www.leaflugger.com/leaflugnet.html</a:t>
            </a:r>
          </a:p>
          <a:p>
            <a:r>
              <a:rPr lang="en-US" sz="2000" dirty="0" smtClean="0"/>
              <a:t>Yard nets</a:t>
            </a:r>
          </a:p>
          <a:p>
            <a:pPr lvl="1"/>
            <a:r>
              <a:rPr lang="en-US" sz="1800" dirty="0"/>
              <a:t>http://</a:t>
            </a:r>
            <a:r>
              <a:rPr lang="en-US" sz="1800" dirty="0" smtClean="0"/>
              <a:t>www.youtube.com/watch?v=1qFaKka2DAI</a:t>
            </a:r>
            <a:endParaRPr lang="en-US" sz="180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681" y="4267200"/>
            <a:ext cx="2362200" cy="190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905000" y="4724400"/>
            <a:ext cx="3429000" cy="692497"/>
          </a:xfrm>
          <a:prstGeom prst="rect">
            <a:avLst/>
          </a:prstGeom>
          <a:noFill/>
        </p:spPr>
        <p:txBody>
          <a:bodyPr wrap="square" rtlCol="0">
            <a:spAutoFit/>
          </a:bodyPr>
          <a:lstStyle/>
          <a:p>
            <a:pPr marL="0" lvl="1" algn="ctr"/>
            <a:r>
              <a:rPr lang="en-US" sz="1600" b="1" dirty="0" smtClean="0"/>
              <a:t>The Leaf </a:t>
            </a:r>
            <a:r>
              <a:rPr lang="en-US" sz="1600" b="1" dirty="0" err="1" smtClean="0"/>
              <a:t>Lugger</a:t>
            </a:r>
            <a:r>
              <a:rPr lang="en-US" sz="1600" b="1" dirty="0" smtClean="0"/>
              <a:t> </a:t>
            </a:r>
            <a:r>
              <a:rPr lang="en-US" sz="1200" dirty="0" smtClean="0"/>
              <a:t>http</a:t>
            </a:r>
            <a:r>
              <a:rPr lang="en-US" sz="1200" dirty="0"/>
              <a:t>://www.leaflugger.com/leaflugnet.html</a:t>
            </a:r>
          </a:p>
          <a:p>
            <a:endParaRPr lang="en-US" sz="1100" dirty="0"/>
          </a:p>
        </p:txBody>
      </p:sp>
    </p:spTree>
    <p:extLst>
      <p:ext uri="{BB962C8B-B14F-4D97-AF65-F5344CB8AC3E}">
        <p14:creationId xmlns:p14="http://schemas.microsoft.com/office/powerpoint/2010/main" val="14795710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836" y="2397533"/>
            <a:ext cx="1838325"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4495800" y="2080915"/>
            <a:ext cx="3726580" cy="4005689"/>
            <a:chOff x="4945780" y="2329190"/>
            <a:chExt cx="3276600" cy="3657699"/>
          </a:xfrm>
        </p:grpSpPr>
        <p:sp>
          <p:nvSpPr>
            <p:cNvPr id="6" name="TextBox 5"/>
            <p:cNvSpPr txBox="1"/>
            <p:nvPr/>
          </p:nvSpPr>
          <p:spPr>
            <a:xfrm>
              <a:off x="4945780" y="5479058"/>
              <a:ext cx="3276600" cy="507831"/>
            </a:xfrm>
            <a:prstGeom prst="rect">
              <a:avLst/>
            </a:prstGeom>
            <a:noFill/>
          </p:spPr>
          <p:txBody>
            <a:bodyPr wrap="square" rtlCol="0">
              <a:spAutoFit/>
            </a:bodyPr>
            <a:lstStyle/>
            <a:p>
              <a:pPr algn="ctr"/>
              <a:r>
                <a:rPr lang="en-US" sz="900" b="1" dirty="0" smtClean="0"/>
                <a:t>Videos</a:t>
              </a:r>
            </a:p>
            <a:p>
              <a:pPr marL="285750" indent="-285750">
                <a:buFont typeface="Arial" pitchFamily="34" charset="0"/>
                <a:buChar char="•"/>
              </a:pPr>
              <a:r>
                <a:rPr lang="en-US" sz="900" dirty="0" smtClean="0"/>
                <a:t>https</a:t>
              </a:r>
              <a:r>
                <a:rPr lang="en-US" sz="900" dirty="0"/>
                <a:t>://</a:t>
              </a:r>
              <a:r>
                <a:rPr lang="en-US" sz="900" dirty="0" smtClean="0"/>
                <a:t>www.youtube.com/watch?v=iI9kI-hfKa8</a:t>
              </a:r>
            </a:p>
            <a:p>
              <a:pPr marL="285750" indent="-285750">
                <a:buFont typeface="Arial" pitchFamily="34" charset="0"/>
                <a:buChar char="•"/>
              </a:pPr>
              <a:r>
                <a:rPr lang="en-US" sz="900" dirty="0"/>
                <a:t>http://www.youtube.com/watch?v=BV2uogKAyKI</a:t>
              </a:r>
            </a:p>
          </p:txBody>
        </p:sp>
        <p:grpSp>
          <p:nvGrpSpPr>
            <p:cNvPr id="7" name="Group 6"/>
            <p:cNvGrpSpPr/>
            <p:nvPr/>
          </p:nvGrpSpPr>
          <p:grpSpPr>
            <a:xfrm>
              <a:off x="5715000" y="2329190"/>
              <a:ext cx="1728634" cy="3149868"/>
              <a:chOff x="5715000" y="2329190"/>
              <a:chExt cx="1728634" cy="3149868"/>
            </a:xfrm>
          </p:grpSpPr>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90800"/>
                <a:ext cx="1728633" cy="288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743576" y="2329190"/>
                <a:ext cx="1700058" cy="276999"/>
              </a:xfrm>
              <a:prstGeom prst="rect">
                <a:avLst/>
              </a:prstGeom>
              <a:noFill/>
            </p:spPr>
            <p:txBody>
              <a:bodyPr wrap="square" rtlCol="0">
                <a:spAutoFit/>
              </a:bodyPr>
              <a:lstStyle/>
              <a:p>
                <a:pPr algn="ctr"/>
                <a:r>
                  <a:rPr lang="en-US" sz="1200" b="1" dirty="0" err="1" smtClean="0"/>
                  <a:t>Haaga</a:t>
                </a:r>
                <a:r>
                  <a:rPr lang="en-US" sz="1200" b="1" dirty="0" smtClean="0"/>
                  <a:t> Sweeper</a:t>
                </a:r>
              </a:p>
            </p:txBody>
          </p:sp>
        </p:grpSp>
      </p:grpSp>
      <p:sp>
        <p:nvSpPr>
          <p:cNvPr id="4" name="Title 3"/>
          <p:cNvSpPr>
            <a:spLocks noGrp="1"/>
          </p:cNvSpPr>
          <p:nvPr>
            <p:ph type="title"/>
          </p:nvPr>
        </p:nvSpPr>
        <p:spPr>
          <a:xfrm>
            <a:off x="983428" y="838200"/>
            <a:ext cx="7024744" cy="1143000"/>
          </a:xfrm>
        </p:spPr>
        <p:txBody>
          <a:bodyPr/>
          <a:lstStyle/>
          <a:p>
            <a:r>
              <a:rPr lang="en-US" b="1" dirty="0" smtClean="0"/>
              <a:t>Hard surface sweepers</a:t>
            </a:r>
            <a:endParaRPr lang="en-US" b="1" dirty="0"/>
          </a:p>
        </p:txBody>
      </p:sp>
      <p:sp>
        <p:nvSpPr>
          <p:cNvPr id="12" name="TextBox 11"/>
          <p:cNvSpPr txBox="1"/>
          <p:nvPr/>
        </p:nvSpPr>
        <p:spPr>
          <a:xfrm>
            <a:off x="2128836" y="2097198"/>
            <a:ext cx="1933530" cy="276999"/>
          </a:xfrm>
          <a:prstGeom prst="rect">
            <a:avLst/>
          </a:prstGeom>
          <a:noFill/>
        </p:spPr>
        <p:txBody>
          <a:bodyPr wrap="square" rtlCol="0">
            <a:spAutoFit/>
          </a:bodyPr>
          <a:lstStyle/>
          <a:p>
            <a:pPr algn="ctr"/>
            <a:r>
              <a:rPr lang="en-US" sz="1200" b="1" dirty="0" smtClean="0"/>
              <a:t>Hoover </a:t>
            </a:r>
            <a:r>
              <a:rPr lang="en-US" sz="1200" b="1" dirty="0" err="1" smtClean="0"/>
              <a:t>SpinSweep</a:t>
            </a:r>
            <a:endParaRPr lang="en-US" sz="1200" b="1" dirty="0" smtClean="0"/>
          </a:p>
        </p:txBody>
      </p:sp>
      <p:sp>
        <p:nvSpPr>
          <p:cNvPr id="13" name="TextBox 12"/>
          <p:cNvSpPr txBox="1"/>
          <p:nvPr/>
        </p:nvSpPr>
        <p:spPr>
          <a:xfrm>
            <a:off x="2094346" y="5569358"/>
            <a:ext cx="1863290" cy="230832"/>
          </a:xfrm>
          <a:prstGeom prst="rect">
            <a:avLst/>
          </a:prstGeom>
          <a:noFill/>
        </p:spPr>
        <p:txBody>
          <a:bodyPr wrap="square" rtlCol="0">
            <a:spAutoFit/>
          </a:bodyPr>
          <a:lstStyle/>
          <a:p>
            <a:pPr algn="ctr"/>
            <a:r>
              <a:rPr lang="en-US" sz="900" dirty="0"/>
              <a:t>http://</a:t>
            </a:r>
            <a:r>
              <a:rPr lang="en-US" sz="900" dirty="0" smtClean="0"/>
              <a:t>hoover.com</a:t>
            </a:r>
          </a:p>
        </p:txBody>
      </p:sp>
    </p:spTree>
    <p:extLst>
      <p:ext uri="{BB962C8B-B14F-4D97-AF65-F5344CB8AC3E}">
        <p14:creationId xmlns:p14="http://schemas.microsoft.com/office/powerpoint/2010/main" val="10285473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838200"/>
            <a:ext cx="7024744" cy="1143000"/>
          </a:xfrm>
        </p:spPr>
        <p:txBody>
          <a:bodyPr>
            <a:normAutofit/>
          </a:bodyPr>
          <a:lstStyle/>
          <a:p>
            <a:r>
              <a:rPr lang="en-US" b="1" dirty="0" smtClean="0"/>
              <a:t>Hard surface sweepers</a:t>
            </a:r>
            <a:endParaRPr lang="en-US" b="1" dirty="0"/>
          </a:p>
        </p:txBody>
      </p:sp>
      <p:sp>
        <p:nvSpPr>
          <p:cNvPr id="4" name="Content Placeholder 3"/>
          <p:cNvSpPr>
            <a:spLocks noGrp="1"/>
          </p:cNvSpPr>
          <p:nvPr>
            <p:ph idx="1"/>
          </p:nvPr>
        </p:nvSpPr>
        <p:spPr>
          <a:xfrm>
            <a:off x="914400" y="2057400"/>
            <a:ext cx="7315200" cy="3810000"/>
          </a:xfrm>
        </p:spPr>
        <p:txBody>
          <a:bodyPr>
            <a:normAutofit fontScale="92500"/>
          </a:bodyPr>
          <a:lstStyle/>
          <a:p>
            <a:pPr>
              <a:lnSpc>
                <a:spcPct val="120000"/>
              </a:lnSpc>
            </a:pPr>
            <a:r>
              <a:rPr lang="en-US" sz="2500" dirty="0" smtClean="0"/>
              <a:t>Quiet, clean </a:t>
            </a:r>
          </a:p>
          <a:p>
            <a:pPr lvl="1">
              <a:lnSpc>
                <a:spcPct val="120000"/>
              </a:lnSpc>
            </a:pPr>
            <a:r>
              <a:rPr lang="en-US" sz="2300" dirty="0" smtClean="0"/>
              <a:t>No </a:t>
            </a:r>
            <a:r>
              <a:rPr lang="en-US" sz="2300" dirty="0"/>
              <a:t>air </a:t>
            </a:r>
            <a:r>
              <a:rPr lang="en-US" sz="2300" dirty="0" smtClean="0"/>
              <a:t>or noise pollution</a:t>
            </a:r>
            <a:r>
              <a:rPr lang="en-US" sz="2300" dirty="0"/>
              <a:t>, </a:t>
            </a:r>
            <a:r>
              <a:rPr lang="en-US" sz="2300" dirty="0" smtClean="0"/>
              <a:t>no energy consumption</a:t>
            </a:r>
            <a:endParaRPr lang="en-US" sz="2300" dirty="0"/>
          </a:p>
          <a:p>
            <a:pPr>
              <a:lnSpc>
                <a:spcPct val="120000"/>
              </a:lnSpc>
            </a:pPr>
            <a:r>
              <a:rPr lang="en-US" sz="2500" dirty="0" smtClean="0"/>
              <a:t>Efficient, ergonomic </a:t>
            </a:r>
          </a:p>
          <a:p>
            <a:pPr>
              <a:lnSpc>
                <a:spcPct val="120000"/>
              </a:lnSpc>
            </a:pPr>
            <a:r>
              <a:rPr lang="en-US" sz="2500" dirty="0" smtClean="0"/>
              <a:t>Works inside and outside, in wet and dry </a:t>
            </a:r>
          </a:p>
          <a:p>
            <a:pPr>
              <a:lnSpc>
                <a:spcPct val="120000"/>
              </a:lnSpc>
            </a:pPr>
            <a:r>
              <a:rPr lang="en-US" sz="2500" dirty="0" smtClean="0"/>
              <a:t>Sweeps </a:t>
            </a:r>
            <a:r>
              <a:rPr lang="en-US" sz="2500" dirty="0"/>
              <a:t>up </a:t>
            </a:r>
            <a:r>
              <a:rPr lang="en-US" sz="2500" dirty="0" smtClean="0"/>
              <a:t>coarse </a:t>
            </a:r>
            <a:r>
              <a:rPr lang="en-US" sz="2500" dirty="0"/>
              <a:t>and fine </a:t>
            </a:r>
            <a:r>
              <a:rPr lang="en-US" sz="2500" dirty="0" smtClean="0"/>
              <a:t>materials (</a:t>
            </a:r>
            <a:r>
              <a:rPr lang="en-US" sz="2500" dirty="0" err="1" smtClean="0"/>
              <a:t>eg</a:t>
            </a:r>
            <a:r>
              <a:rPr lang="en-US" sz="2500" dirty="0" smtClean="0"/>
              <a:t>, leaves</a:t>
            </a:r>
            <a:r>
              <a:rPr lang="en-US" sz="2500" dirty="0"/>
              <a:t>, stones, </a:t>
            </a:r>
            <a:r>
              <a:rPr lang="en-US" sz="2500" dirty="0" smtClean="0"/>
              <a:t>paper</a:t>
            </a:r>
            <a:r>
              <a:rPr lang="en-US" sz="2500" dirty="0"/>
              <a:t>, </a:t>
            </a:r>
            <a:r>
              <a:rPr lang="en-US" sz="2500" dirty="0" smtClean="0"/>
              <a:t>cans</a:t>
            </a:r>
            <a:r>
              <a:rPr lang="en-US" sz="2500" dirty="0"/>
              <a:t>, cups, </a:t>
            </a:r>
            <a:r>
              <a:rPr lang="en-US" sz="2500" dirty="0" smtClean="0"/>
              <a:t>glass</a:t>
            </a:r>
            <a:r>
              <a:rPr lang="en-US" sz="2500" dirty="0"/>
              <a:t>, </a:t>
            </a:r>
            <a:r>
              <a:rPr lang="en-US" sz="2500" dirty="0" smtClean="0"/>
              <a:t>large debris, sand, dirt)</a:t>
            </a:r>
            <a:endParaRPr lang="en-US" sz="2500" dirty="0"/>
          </a:p>
          <a:p>
            <a:pPr>
              <a:lnSpc>
                <a:spcPct val="120000"/>
              </a:lnSpc>
            </a:pPr>
            <a:r>
              <a:rPr lang="en-US" sz="2500" dirty="0" smtClean="0"/>
              <a:t>Eyes and lungs protected from </a:t>
            </a:r>
            <a:r>
              <a:rPr lang="en-US" sz="2500" dirty="0"/>
              <a:t>dust and </a:t>
            </a:r>
            <a:r>
              <a:rPr lang="en-US" sz="2500" dirty="0" smtClean="0"/>
              <a:t>mold</a:t>
            </a:r>
          </a:p>
        </p:txBody>
      </p:sp>
    </p:spTree>
    <p:extLst>
      <p:ext uri="{BB962C8B-B14F-4D97-AF65-F5344CB8AC3E}">
        <p14:creationId xmlns:p14="http://schemas.microsoft.com/office/powerpoint/2010/main" val="33144345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a:t>
            </a:r>
            <a:endParaRPr lang="en-US" dirty="0"/>
          </a:p>
        </p:txBody>
      </p:sp>
      <p:pic>
        <p:nvPicPr>
          <p:cNvPr id="9218" name="Picture 2" descr="C:\Leaf Blowers\Quiet Lincoln\Pictures\No Excess Noi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569046"/>
            <a:ext cx="3581506" cy="2843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673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609600"/>
            <a:ext cx="7024744" cy="990600"/>
          </a:xfrm>
        </p:spPr>
        <p:txBody>
          <a:bodyPr>
            <a:noAutofit/>
          </a:bodyPr>
          <a:lstStyle/>
          <a:p>
            <a:r>
              <a:rPr lang="en-US" sz="2800" b="1" dirty="0" smtClean="0"/>
              <a:t>Leaf Blower Noise</a:t>
            </a:r>
            <a:endParaRPr lang="en-US" sz="2800" dirty="0"/>
          </a:p>
        </p:txBody>
      </p:sp>
      <p:sp>
        <p:nvSpPr>
          <p:cNvPr id="4" name="Content Placeholder 3"/>
          <p:cNvSpPr>
            <a:spLocks noGrp="1"/>
          </p:cNvSpPr>
          <p:nvPr>
            <p:ph idx="1"/>
          </p:nvPr>
        </p:nvSpPr>
        <p:spPr>
          <a:xfrm>
            <a:off x="749643" y="2018964"/>
            <a:ext cx="7696200" cy="3553945"/>
          </a:xfrm>
        </p:spPr>
        <p:txBody>
          <a:bodyPr>
            <a:noAutofit/>
          </a:bodyPr>
          <a:lstStyle/>
          <a:p>
            <a:pPr>
              <a:lnSpc>
                <a:spcPct val="150000"/>
              </a:lnSpc>
            </a:pPr>
            <a:r>
              <a:rPr lang="en-US" sz="1800" dirty="0" smtClean="0"/>
              <a:t>Noise per leaf blower =70−75 dB </a:t>
            </a:r>
            <a:r>
              <a:rPr lang="en-US" sz="1800" b="1" dirty="0" smtClean="0"/>
              <a:t>at 50 </a:t>
            </a:r>
            <a:r>
              <a:rPr lang="en-US" sz="1800" b="1" dirty="0" err="1" smtClean="0"/>
              <a:t>ft</a:t>
            </a:r>
            <a:r>
              <a:rPr lang="en-US" sz="1800" b="1" dirty="0" smtClean="0"/>
              <a:t> </a:t>
            </a:r>
            <a:r>
              <a:rPr lang="en-US" sz="1800" dirty="0" smtClean="0"/>
              <a:t>(</a:t>
            </a:r>
            <a:r>
              <a:rPr lang="en-US" sz="1800" dirty="0" err="1" smtClean="0"/>
              <a:t>approx</a:t>
            </a:r>
            <a:r>
              <a:rPr lang="en-US" sz="1800" dirty="0" smtClean="0"/>
              <a:t> 1000x ambient level)* </a:t>
            </a:r>
          </a:p>
          <a:p>
            <a:pPr lvl="1">
              <a:lnSpc>
                <a:spcPct val="150000"/>
              </a:lnSpc>
            </a:pPr>
            <a:r>
              <a:rPr lang="en-US" sz="1600" dirty="0" smtClean="0"/>
              <a:t>100+ dB at the ear of the operator and those in close proximity</a:t>
            </a:r>
          </a:p>
          <a:p>
            <a:pPr lvl="1">
              <a:lnSpc>
                <a:spcPct val="150000"/>
              </a:lnSpc>
            </a:pPr>
            <a:r>
              <a:rPr lang="en-US" sz="1600" dirty="0"/>
              <a:t>Multiple machines </a:t>
            </a:r>
            <a:r>
              <a:rPr lang="en-US" sz="1600" dirty="0" smtClean="0"/>
              <a:t>generate </a:t>
            </a:r>
            <a:r>
              <a:rPr lang="en-US" sz="1600" dirty="0"/>
              <a:t>higher </a:t>
            </a:r>
            <a:r>
              <a:rPr lang="en-US" sz="1600" dirty="0" smtClean="0"/>
              <a:t>noise levels</a:t>
            </a:r>
            <a:endParaRPr lang="en-US" sz="1600" dirty="0"/>
          </a:p>
          <a:p>
            <a:pPr>
              <a:lnSpc>
                <a:spcPct val="150000"/>
              </a:lnSpc>
            </a:pPr>
            <a:r>
              <a:rPr lang="en-US" sz="1800" dirty="0" smtClean="0"/>
              <a:t>Irritation and intolerability of leaf blower noise is exacerbated by:</a:t>
            </a:r>
          </a:p>
          <a:p>
            <a:pPr lvl="1">
              <a:lnSpc>
                <a:spcPct val="150000"/>
              </a:lnSpc>
            </a:pPr>
            <a:r>
              <a:rPr lang="en-US" sz="1600" dirty="0" smtClean="0"/>
              <a:t>“Pure tone” (narrow frequency) component</a:t>
            </a:r>
          </a:p>
          <a:p>
            <a:pPr lvl="1">
              <a:lnSpc>
                <a:spcPct val="150000"/>
              </a:lnSpc>
            </a:pPr>
            <a:r>
              <a:rPr lang="en-US" sz="1600" dirty="0" smtClean="0"/>
              <a:t>Frequent throttling up and down</a:t>
            </a:r>
          </a:p>
          <a:p>
            <a:pPr>
              <a:lnSpc>
                <a:spcPct val="150000"/>
              </a:lnSpc>
            </a:pPr>
            <a:r>
              <a:rPr lang="en-US" sz="1800" dirty="0" smtClean="0"/>
              <a:t>Penetrates through walls and windows</a:t>
            </a:r>
          </a:p>
        </p:txBody>
      </p:sp>
      <p:sp>
        <p:nvSpPr>
          <p:cNvPr id="2" name="TextBox 1"/>
          <p:cNvSpPr txBox="1"/>
          <p:nvPr/>
        </p:nvSpPr>
        <p:spPr>
          <a:xfrm>
            <a:off x="685800" y="5748010"/>
            <a:ext cx="7924800" cy="246221"/>
          </a:xfrm>
          <a:prstGeom prst="rect">
            <a:avLst/>
          </a:prstGeom>
          <a:noFill/>
        </p:spPr>
        <p:txBody>
          <a:bodyPr wrap="square" rtlCol="0">
            <a:spAutoFit/>
          </a:bodyPr>
          <a:lstStyle/>
          <a:p>
            <a:r>
              <a:rPr lang="en-US" sz="1000" i="1" dirty="0" smtClean="0"/>
              <a:t>*Each 10 point increase in dB level represents a 10-fold increase in noise level; ambient noise is generally in the range of 45 </a:t>
            </a:r>
            <a:r>
              <a:rPr lang="en-US" sz="1000" i="1" dirty="0" err="1" smtClean="0"/>
              <a:t>dB.</a:t>
            </a:r>
            <a:endParaRPr lang="en-US" sz="1000" i="1" dirty="0" smtClean="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0335" y="886609"/>
            <a:ext cx="1895508" cy="1136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9333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14400"/>
            <a:ext cx="6477000" cy="4936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5459628" y="2895600"/>
            <a:ext cx="2145957" cy="762000"/>
            <a:chOff x="5474043" y="2895600"/>
            <a:chExt cx="2145957" cy="762000"/>
          </a:xfrm>
        </p:grpSpPr>
        <p:cxnSp>
          <p:nvCxnSpPr>
            <p:cNvPr id="3" name="Straight Connector 2"/>
            <p:cNvCxnSpPr/>
            <p:nvPr/>
          </p:nvCxnSpPr>
          <p:spPr>
            <a:xfrm>
              <a:off x="5486400" y="2895600"/>
              <a:ext cx="0" cy="76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620000" y="2895600"/>
              <a:ext cx="0" cy="762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486400" y="2895600"/>
              <a:ext cx="2133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74043" y="3657600"/>
              <a:ext cx="2133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40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024744" cy="1143000"/>
          </a:xfrm>
        </p:spPr>
        <p:txBody>
          <a:bodyPr>
            <a:noAutofit/>
          </a:bodyPr>
          <a:lstStyle/>
          <a:p>
            <a:r>
              <a:rPr lang="en-US" sz="2800" b="1" dirty="0" smtClean="0"/>
              <a:t>Noise Pollution Has Serious            Health Effects</a:t>
            </a:r>
            <a:endParaRPr lang="en-US" sz="2800" dirty="0"/>
          </a:p>
        </p:txBody>
      </p:sp>
      <p:sp>
        <p:nvSpPr>
          <p:cNvPr id="4" name="Content Placeholder 3"/>
          <p:cNvSpPr>
            <a:spLocks noGrp="1"/>
          </p:cNvSpPr>
          <p:nvPr>
            <p:ph sz="quarter" idx="13"/>
          </p:nvPr>
        </p:nvSpPr>
        <p:spPr>
          <a:xfrm>
            <a:off x="838200" y="2610881"/>
            <a:ext cx="3419856" cy="2971800"/>
          </a:xfrm>
        </p:spPr>
        <p:txBody>
          <a:bodyPr>
            <a:noAutofit/>
          </a:bodyPr>
          <a:lstStyle/>
          <a:p>
            <a:pPr>
              <a:lnSpc>
                <a:spcPct val="120000"/>
              </a:lnSpc>
            </a:pPr>
            <a:r>
              <a:rPr lang="en-US" sz="2000" dirty="0"/>
              <a:t>Hearing </a:t>
            </a:r>
            <a:r>
              <a:rPr lang="en-US" sz="2000" dirty="0" smtClean="0"/>
              <a:t>loss</a:t>
            </a:r>
          </a:p>
          <a:p>
            <a:pPr>
              <a:lnSpc>
                <a:spcPct val="120000"/>
              </a:lnSpc>
            </a:pPr>
            <a:r>
              <a:rPr lang="en-US" sz="2000" dirty="0" smtClean="0"/>
              <a:t>Tinnitus</a:t>
            </a:r>
          </a:p>
          <a:p>
            <a:pPr>
              <a:lnSpc>
                <a:spcPct val="120000"/>
              </a:lnSpc>
            </a:pPr>
            <a:r>
              <a:rPr lang="en-US" sz="2000" dirty="0" smtClean="0"/>
              <a:t>Cardiovascular effects</a:t>
            </a:r>
          </a:p>
          <a:p>
            <a:pPr>
              <a:lnSpc>
                <a:spcPct val="120000"/>
              </a:lnSpc>
            </a:pPr>
            <a:r>
              <a:rPr lang="en-US" sz="2000" dirty="0" smtClean="0"/>
              <a:t>Immune system suppression</a:t>
            </a:r>
          </a:p>
          <a:p>
            <a:pPr>
              <a:lnSpc>
                <a:spcPct val="120000"/>
              </a:lnSpc>
            </a:pPr>
            <a:r>
              <a:rPr lang="en-US" sz="2000" dirty="0" smtClean="0"/>
              <a:t>Stress hormone release</a:t>
            </a:r>
            <a:endParaRPr lang="en-US" sz="2000" dirty="0"/>
          </a:p>
          <a:p>
            <a:pPr>
              <a:lnSpc>
                <a:spcPct val="120000"/>
              </a:lnSpc>
            </a:pPr>
            <a:r>
              <a:rPr lang="en-US" sz="2000" dirty="0" smtClean="0"/>
              <a:t>Sleep </a:t>
            </a:r>
            <a:r>
              <a:rPr lang="en-US" sz="2000" dirty="0"/>
              <a:t>disturbance </a:t>
            </a:r>
            <a:endParaRPr lang="en-US" sz="2000" dirty="0" smtClean="0"/>
          </a:p>
        </p:txBody>
      </p:sp>
      <p:sp>
        <p:nvSpPr>
          <p:cNvPr id="5" name="Content Placeholder 4"/>
          <p:cNvSpPr>
            <a:spLocks noGrp="1"/>
          </p:cNvSpPr>
          <p:nvPr>
            <p:ph sz="quarter" idx="14"/>
          </p:nvPr>
        </p:nvSpPr>
        <p:spPr>
          <a:xfrm>
            <a:off x="4510216" y="2743200"/>
            <a:ext cx="3657600" cy="3027919"/>
          </a:xfrm>
        </p:spPr>
        <p:txBody>
          <a:bodyPr>
            <a:normAutofit/>
          </a:bodyPr>
          <a:lstStyle/>
          <a:p>
            <a:pPr>
              <a:lnSpc>
                <a:spcPct val="120000"/>
              </a:lnSpc>
            </a:pPr>
            <a:r>
              <a:rPr lang="en-US" sz="2000" dirty="0"/>
              <a:t>Impaired childhood development</a:t>
            </a:r>
          </a:p>
          <a:p>
            <a:pPr>
              <a:lnSpc>
                <a:spcPct val="120000"/>
              </a:lnSpc>
            </a:pPr>
            <a:r>
              <a:rPr lang="en-US" sz="2000" dirty="0" smtClean="0"/>
              <a:t>Impaired  </a:t>
            </a:r>
            <a:r>
              <a:rPr lang="en-US" sz="2000" dirty="0"/>
              <a:t>cognition </a:t>
            </a:r>
          </a:p>
          <a:p>
            <a:pPr>
              <a:lnSpc>
                <a:spcPct val="120000"/>
              </a:lnSpc>
            </a:pPr>
            <a:r>
              <a:rPr lang="en-US" sz="2000" dirty="0" smtClean="0"/>
              <a:t>Mental </a:t>
            </a:r>
            <a:r>
              <a:rPr lang="en-US" sz="2000" dirty="0"/>
              <a:t>health problems</a:t>
            </a:r>
          </a:p>
          <a:p>
            <a:pPr>
              <a:lnSpc>
                <a:spcPct val="120000"/>
              </a:lnSpc>
            </a:pPr>
            <a:r>
              <a:rPr lang="en-US" sz="2000" dirty="0"/>
              <a:t>Reduced work and school productivity </a:t>
            </a:r>
          </a:p>
          <a:p>
            <a:pPr>
              <a:lnSpc>
                <a:spcPct val="120000"/>
              </a:lnSpc>
            </a:pPr>
            <a:r>
              <a:rPr lang="en-US" sz="2000" dirty="0"/>
              <a:t>Reduced quality </a:t>
            </a:r>
            <a:r>
              <a:rPr lang="en-US" sz="2000" dirty="0" smtClean="0"/>
              <a:t>life</a:t>
            </a:r>
            <a:endParaRPr lang="en-US" sz="2000" dirty="0"/>
          </a:p>
        </p:txBody>
      </p:sp>
      <p:sp>
        <p:nvSpPr>
          <p:cNvPr id="2" name="TextBox 1"/>
          <p:cNvSpPr txBox="1"/>
          <p:nvPr/>
        </p:nvSpPr>
        <p:spPr>
          <a:xfrm>
            <a:off x="914400" y="5638800"/>
            <a:ext cx="7543800" cy="707886"/>
          </a:xfrm>
          <a:prstGeom prst="rect">
            <a:avLst/>
          </a:prstGeom>
          <a:noFill/>
        </p:spPr>
        <p:txBody>
          <a:bodyPr wrap="square" rtlCol="0">
            <a:spAutoFit/>
          </a:bodyPr>
          <a:lstStyle/>
          <a:p>
            <a:r>
              <a:rPr lang="en-US" sz="1000" i="1" dirty="0" smtClean="0"/>
              <a:t>Key Sources: World </a:t>
            </a:r>
            <a:r>
              <a:rPr lang="en-US" sz="1000" i="1" dirty="0"/>
              <a:t>Health Organization. Burden of disease </a:t>
            </a:r>
            <a:r>
              <a:rPr lang="en-US" sz="1000" i="1" dirty="0" smtClean="0"/>
              <a:t>from environmental noise: Quantification </a:t>
            </a:r>
            <a:r>
              <a:rPr lang="en-US" sz="1000" i="1" dirty="0"/>
              <a:t>of healthy life years lost in </a:t>
            </a:r>
            <a:r>
              <a:rPr lang="en-US" sz="1000" i="1" dirty="0" smtClean="0"/>
              <a:t>Europe. 2011; American Speech-Language-Hearing Association, Audiology Series; Home</a:t>
            </a:r>
            <a:r>
              <a:rPr lang="en-US" sz="1000" i="1" dirty="0"/>
              <a:t>, </a:t>
            </a:r>
            <a:r>
              <a:rPr lang="en-US" sz="1000" i="1" dirty="0" smtClean="0"/>
              <a:t>Community, </a:t>
            </a:r>
            <a:r>
              <a:rPr lang="en-US" sz="1000" i="1" dirty="0"/>
              <a:t>and Recreational </a:t>
            </a:r>
            <a:r>
              <a:rPr lang="en-US" sz="1000" i="1" dirty="0" smtClean="0"/>
              <a:t>Noise; American Psychological Association; Noise Pollution Clearinghouse; </a:t>
            </a:r>
            <a:r>
              <a:rPr lang="en-US" sz="1000" i="1" dirty="0" err="1" smtClean="0"/>
              <a:t>Babisch</a:t>
            </a:r>
            <a:r>
              <a:rPr lang="en-US" sz="1000" i="1" dirty="0"/>
              <a:t> W. Noise Health. </a:t>
            </a:r>
            <a:r>
              <a:rPr lang="en-US" sz="1000" i="1" dirty="0" smtClean="0"/>
              <a:t>2006;8:1-29. </a:t>
            </a:r>
            <a:r>
              <a:rPr lang="en-US" sz="1000" i="1" dirty="0" err="1" smtClean="0"/>
              <a:t>Stansfeld</a:t>
            </a:r>
            <a:r>
              <a:rPr lang="en-US" sz="1000" i="1" dirty="0" smtClean="0"/>
              <a:t> S</a:t>
            </a:r>
            <a:r>
              <a:rPr lang="en-US" sz="1000" i="1" dirty="0"/>
              <a:t>, Crombie R. Noise Health. </a:t>
            </a:r>
            <a:r>
              <a:rPr lang="en-US" sz="1000" i="1" dirty="0" smtClean="0"/>
              <a:t>2011;13:229-33.</a:t>
            </a:r>
            <a:endParaRPr lang="en-US" sz="1000" i="1" dirty="0"/>
          </a:p>
        </p:txBody>
      </p:sp>
      <p:sp>
        <p:nvSpPr>
          <p:cNvPr id="6" name="TextBox 5"/>
          <p:cNvSpPr txBox="1"/>
          <p:nvPr/>
        </p:nvSpPr>
        <p:spPr>
          <a:xfrm>
            <a:off x="1266567" y="1940182"/>
            <a:ext cx="3733800" cy="307777"/>
          </a:xfrm>
          <a:prstGeom prst="rect">
            <a:avLst/>
          </a:prstGeom>
          <a:solidFill>
            <a:schemeClr val="accent6">
              <a:lumMod val="60000"/>
              <a:lumOff val="40000"/>
            </a:schemeClr>
          </a:solidFill>
        </p:spPr>
        <p:txBody>
          <a:bodyPr wrap="square" rtlCol="0">
            <a:spAutoFit/>
          </a:bodyPr>
          <a:lstStyle/>
          <a:p>
            <a:r>
              <a:rPr lang="en-US" sz="1400" b="1" i="1" dirty="0" smtClean="0"/>
              <a:t>Children and elderly are most vulnerable</a:t>
            </a:r>
            <a:endParaRPr lang="en-US" sz="1400" b="1" i="1" dirty="0"/>
          </a:p>
        </p:txBody>
      </p:sp>
      <p:pic>
        <p:nvPicPr>
          <p:cNvPr id="1026" name="Picture 2" descr="C:\Leaf Blowers\Quiet Lincoln\Pictures\Child and noi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744498"/>
            <a:ext cx="220980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853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85800"/>
            <a:ext cx="7024744" cy="762000"/>
          </a:xfrm>
        </p:spPr>
        <p:txBody>
          <a:bodyPr>
            <a:normAutofit/>
          </a:bodyPr>
          <a:lstStyle/>
          <a:p>
            <a:r>
              <a:rPr lang="en-US" sz="2800" b="1" dirty="0" smtClean="0"/>
              <a:t>HYENA Study on Airport Noise*</a:t>
            </a:r>
            <a:endParaRPr lang="en-US" sz="2800" b="1" dirty="0"/>
          </a:p>
        </p:txBody>
      </p:sp>
      <p:sp>
        <p:nvSpPr>
          <p:cNvPr id="3" name="Content Placeholder 2"/>
          <p:cNvSpPr>
            <a:spLocks noGrp="1"/>
          </p:cNvSpPr>
          <p:nvPr>
            <p:ph idx="1"/>
          </p:nvPr>
        </p:nvSpPr>
        <p:spPr>
          <a:xfrm>
            <a:off x="838200" y="1600200"/>
            <a:ext cx="7467600" cy="4419600"/>
          </a:xfrm>
        </p:spPr>
        <p:txBody>
          <a:bodyPr>
            <a:noAutofit/>
          </a:bodyPr>
          <a:lstStyle/>
          <a:p>
            <a:pPr>
              <a:lnSpc>
                <a:spcPct val="120000"/>
              </a:lnSpc>
            </a:pPr>
            <a:r>
              <a:rPr lang="en-US" sz="1800" dirty="0" smtClean="0"/>
              <a:t>Effects of </a:t>
            </a:r>
            <a:r>
              <a:rPr lang="en-US" sz="1800" dirty="0"/>
              <a:t>aircraft noise on sleeping </a:t>
            </a:r>
            <a:r>
              <a:rPr lang="en-US" sz="1800" dirty="0" smtClean="0"/>
              <a:t>subjects  </a:t>
            </a:r>
          </a:p>
          <a:p>
            <a:pPr>
              <a:lnSpc>
                <a:spcPct val="120000"/>
              </a:lnSpc>
            </a:pPr>
            <a:r>
              <a:rPr lang="en-US" sz="1800" dirty="0" smtClean="0"/>
              <a:t>Subjects (including those who stayed asleep) experienced:</a:t>
            </a:r>
          </a:p>
          <a:p>
            <a:pPr lvl="1">
              <a:lnSpc>
                <a:spcPct val="120000"/>
              </a:lnSpc>
            </a:pPr>
            <a:r>
              <a:rPr lang="en-US" sz="1600" dirty="0" smtClean="0"/>
              <a:t>blood </a:t>
            </a:r>
            <a:r>
              <a:rPr lang="en-US" sz="1600" dirty="0"/>
              <a:t>pressure </a:t>
            </a:r>
            <a:r>
              <a:rPr lang="en-US" sz="1600" dirty="0" smtClean="0"/>
              <a:t>spikes</a:t>
            </a:r>
          </a:p>
          <a:p>
            <a:pPr lvl="1">
              <a:lnSpc>
                <a:spcPct val="120000"/>
              </a:lnSpc>
            </a:pPr>
            <a:r>
              <a:rPr lang="en-US" sz="1600" dirty="0" smtClean="0"/>
              <a:t>increased </a:t>
            </a:r>
            <a:r>
              <a:rPr lang="en-US" sz="1600" dirty="0"/>
              <a:t>pulse rates </a:t>
            </a:r>
            <a:endParaRPr lang="en-US" sz="1600" dirty="0" smtClean="0"/>
          </a:p>
          <a:p>
            <a:pPr lvl="1">
              <a:lnSpc>
                <a:spcPct val="120000"/>
              </a:lnSpc>
            </a:pPr>
            <a:r>
              <a:rPr lang="en-US" sz="1600" dirty="0" smtClean="0"/>
              <a:t>vasoconstriction </a:t>
            </a:r>
          </a:p>
          <a:p>
            <a:pPr lvl="1">
              <a:lnSpc>
                <a:spcPct val="120000"/>
              </a:lnSpc>
            </a:pPr>
            <a:r>
              <a:rPr lang="en-US" sz="1600" dirty="0" smtClean="0"/>
              <a:t>stress hormone release </a:t>
            </a:r>
          </a:p>
          <a:p>
            <a:pPr>
              <a:lnSpc>
                <a:spcPct val="120000"/>
              </a:lnSpc>
            </a:pPr>
            <a:r>
              <a:rPr lang="en-US" sz="1800" dirty="0" smtClean="0"/>
              <a:t>Harmful cardiovascular </a:t>
            </a:r>
            <a:r>
              <a:rPr lang="en-US" sz="1800" dirty="0"/>
              <a:t>responses </a:t>
            </a:r>
            <a:r>
              <a:rPr lang="en-US" sz="1800" dirty="0" smtClean="0"/>
              <a:t>affected individuals for many days</a:t>
            </a:r>
            <a:endParaRPr lang="en-US" sz="1800" dirty="0"/>
          </a:p>
          <a:p>
            <a:pPr>
              <a:lnSpc>
                <a:spcPct val="120000"/>
              </a:lnSpc>
            </a:pPr>
            <a:r>
              <a:rPr lang="en-US" sz="1800" i="1" dirty="0" smtClean="0"/>
              <a:t>There </a:t>
            </a:r>
            <a:r>
              <a:rPr lang="en-US" sz="1800" i="1" dirty="0"/>
              <a:t>is no </a:t>
            </a:r>
            <a:r>
              <a:rPr lang="en-US" sz="1800" i="1" dirty="0" smtClean="0"/>
              <a:t>physiological habituation </a:t>
            </a:r>
            <a:r>
              <a:rPr lang="en-US" sz="1800" i="1" dirty="0"/>
              <a:t>to noise. The stress of audible assault affects us psychologically even when we </a:t>
            </a:r>
            <a:r>
              <a:rPr lang="en-US" sz="1800" i="1" dirty="0" smtClean="0"/>
              <a:t>don’t consciously </a:t>
            </a:r>
            <a:r>
              <a:rPr lang="en-US" sz="1800" i="1" dirty="0"/>
              <a:t>register noise</a:t>
            </a:r>
            <a:r>
              <a:rPr lang="en-US" sz="1800" i="1" dirty="0" smtClean="0"/>
              <a:t>.</a:t>
            </a:r>
          </a:p>
          <a:p>
            <a:pPr marL="68580" indent="0" algn="r">
              <a:lnSpc>
                <a:spcPct val="120000"/>
              </a:lnSpc>
              <a:buNone/>
            </a:pPr>
            <a:r>
              <a:rPr lang="en-US" sz="1800" dirty="0" smtClean="0"/>
              <a:t>---</a:t>
            </a:r>
            <a:r>
              <a:rPr lang="en-US" sz="1400" dirty="0" err="1" smtClean="0"/>
              <a:t>Dr</a:t>
            </a:r>
            <a:r>
              <a:rPr lang="en-US" sz="1400" dirty="0" smtClean="0"/>
              <a:t> Wolfgang </a:t>
            </a:r>
            <a:r>
              <a:rPr lang="en-US" sz="1400" dirty="0" err="1" smtClean="0"/>
              <a:t>Babisch</a:t>
            </a:r>
            <a:r>
              <a:rPr lang="en-US" sz="1400" dirty="0" smtClean="0"/>
              <a:t>, leading noise researcher</a:t>
            </a:r>
            <a:endParaRPr lang="en-US" sz="1400" dirty="0"/>
          </a:p>
        </p:txBody>
      </p:sp>
      <p:sp>
        <p:nvSpPr>
          <p:cNvPr id="4" name="TextBox 3"/>
          <p:cNvSpPr txBox="1"/>
          <p:nvPr/>
        </p:nvSpPr>
        <p:spPr>
          <a:xfrm>
            <a:off x="990600" y="6119830"/>
            <a:ext cx="7162800" cy="261610"/>
          </a:xfrm>
          <a:prstGeom prst="rect">
            <a:avLst/>
          </a:prstGeom>
          <a:noFill/>
        </p:spPr>
        <p:txBody>
          <a:bodyPr wrap="square" rtlCol="0">
            <a:spAutoFit/>
          </a:bodyPr>
          <a:lstStyle/>
          <a:p>
            <a:r>
              <a:rPr lang="en-US" sz="1050" dirty="0" smtClean="0"/>
              <a:t>*</a:t>
            </a:r>
            <a:r>
              <a:rPr lang="en-US" sz="1050" b="1" dirty="0" err="1" smtClean="0"/>
              <a:t>HY</a:t>
            </a:r>
            <a:r>
              <a:rPr lang="en-US" sz="1050" dirty="0" err="1" smtClean="0"/>
              <a:t>pertension</a:t>
            </a:r>
            <a:r>
              <a:rPr lang="en-US" sz="1050" dirty="0" smtClean="0"/>
              <a:t> </a:t>
            </a:r>
            <a:r>
              <a:rPr lang="en-US" sz="1050" dirty="0"/>
              <a:t>and </a:t>
            </a:r>
            <a:r>
              <a:rPr lang="en-US" sz="1050" b="1" dirty="0"/>
              <a:t>E</a:t>
            </a:r>
            <a:r>
              <a:rPr lang="en-US" sz="1050" dirty="0"/>
              <a:t>xposure to </a:t>
            </a:r>
            <a:r>
              <a:rPr lang="en-US" sz="1050" b="1" dirty="0"/>
              <a:t>N</a:t>
            </a:r>
            <a:r>
              <a:rPr lang="en-US" sz="1050" dirty="0"/>
              <a:t>oise Near </a:t>
            </a:r>
            <a:r>
              <a:rPr lang="en-US" sz="1050" b="1" dirty="0"/>
              <a:t>A</a:t>
            </a:r>
            <a:r>
              <a:rPr lang="en-US" sz="1050" dirty="0"/>
              <a:t>irports study published in 2009</a:t>
            </a:r>
          </a:p>
        </p:txBody>
      </p:sp>
    </p:spTree>
    <p:extLst>
      <p:ext uri="{BB962C8B-B14F-4D97-AF65-F5344CB8AC3E}">
        <p14:creationId xmlns:p14="http://schemas.microsoft.com/office/powerpoint/2010/main" val="351507067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2442</TotalTime>
  <Words>3156</Words>
  <Application>Microsoft Office PowerPoint</Application>
  <PresentationFormat>On-screen Show (4:3)</PresentationFormat>
  <Paragraphs>326</Paragraphs>
  <Slides>53</Slides>
  <Notes>4</Notes>
  <HiddenSlides>0</HiddenSlides>
  <MMClips>0</MMClips>
  <ScaleCrop>false</ScaleCrop>
  <HeadingPairs>
    <vt:vector size="4" baseType="variant">
      <vt:variant>
        <vt:lpstr>Theme</vt:lpstr>
      </vt:variant>
      <vt:variant>
        <vt:i4>2</vt:i4>
      </vt:variant>
      <vt:variant>
        <vt:lpstr>Slide Titles</vt:lpstr>
      </vt:variant>
      <vt:variant>
        <vt:i4>53</vt:i4>
      </vt:variant>
    </vt:vector>
  </HeadingPairs>
  <TitlesOfParts>
    <vt:vector size="55" baseType="lpstr">
      <vt:lpstr>Austin</vt:lpstr>
      <vt:lpstr>Custom Design</vt:lpstr>
      <vt:lpstr>Leaf Blowers and Lincoln</vt:lpstr>
      <vt:lpstr>Leaf Blower Basics</vt:lpstr>
      <vt:lpstr>Leaf Blowers: A Major Point Source of Harmful Pollution</vt:lpstr>
      <vt:lpstr>Noise</vt:lpstr>
      <vt:lpstr>Outdoor Noise Standards</vt:lpstr>
      <vt:lpstr>Leaf Blower Noise</vt:lpstr>
      <vt:lpstr>PowerPoint Presentation</vt:lpstr>
      <vt:lpstr>Noise Pollution Has Serious            Health Effects</vt:lpstr>
      <vt:lpstr>HYENA Study on Airport Noise*</vt:lpstr>
      <vt:lpstr>PowerPoint Presentation</vt:lpstr>
      <vt:lpstr>Scientific Statements on Health Effects of Leaf Blower Generated Noise Pollution</vt:lpstr>
      <vt:lpstr>Sample of References on Noise and Health</vt:lpstr>
      <vt:lpstr>Noise Pollution Also Affects Wildlife  </vt:lpstr>
      <vt:lpstr>Other Impacts of Noise Pollution</vt:lpstr>
      <vt:lpstr>Air Pollution</vt:lpstr>
      <vt:lpstr>Air Pollution from Leaf Blowers</vt:lpstr>
      <vt:lpstr>Exhaust Emissions from Leaf Blowers</vt:lpstr>
      <vt:lpstr>Health Effects of Leaf Blower Exhaust Emissions</vt:lpstr>
      <vt:lpstr>Health Effects of Leaf Blower Exhaust Emissions</vt:lpstr>
      <vt:lpstr>Environmental Impact:  AAA Testing Lab Demonstration</vt:lpstr>
      <vt:lpstr>A Large Carbon Footprint</vt:lpstr>
      <vt:lpstr>Particulate Matter</vt:lpstr>
      <vt:lpstr>Dust (Particulate Matter) Emissions</vt:lpstr>
      <vt:lpstr>Dust Particulate Matter: Health     Effects</vt:lpstr>
      <vt:lpstr>Scientific Statements on Health Effects of Leaf Blower Generated Air Pollution</vt:lpstr>
      <vt:lpstr>Children are uniquely vulnerable</vt:lpstr>
      <vt:lpstr>Sample of References on Health Effects of Leaf Blower Generated Air Pollution</vt:lpstr>
      <vt:lpstr>Sample of References on Health Effects of Leaf Blower Generated Air Pollution</vt:lpstr>
      <vt:lpstr>Ecological Impact</vt:lpstr>
      <vt:lpstr>Injury to wildlife, habitats, and ecosystems with noise and pollution</vt:lpstr>
      <vt:lpstr>Destruction of natural landscape and ecosystems</vt:lpstr>
      <vt:lpstr>Lincoln</vt:lpstr>
      <vt:lpstr>More frequent use, expanding applications</vt:lpstr>
      <vt:lpstr>PowerPoint Presentation</vt:lpstr>
      <vt:lpstr>Lincoln Station, Autumn 2012 </vt:lpstr>
      <vt:lpstr>Lincoln residential neighborhoods and public lands</vt:lpstr>
      <vt:lpstr>Manufacturer Guidelines – Not Applied in Real World</vt:lpstr>
      <vt:lpstr>Lincoln’s Master Plan: Noise Goal*</vt:lpstr>
      <vt:lpstr>MA DEP Noise Regulation</vt:lpstr>
      <vt:lpstr>Purposes of Lincoln’s Zoning Bylaws</vt:lpstr>
      <vt:lpstr>PowerPoint Presentation</vt:lpstr>
      <vt:lpstr>Other Communities</vt:lpstr>
      <vt:lpstr>Actions</vt:lpstr>
      <vt:lpstr>Ban/Ordinance Variables </vt:lpstr>
      <vt:lpstr>Alternative Solutions</vt:lpstr>
      <vt:lpstr>Leaf Mulching</vt:lpstr>
      <vt:lpstr>Quiet landscape maintenance companies</vt:lpstr>
      <vt:lpstr>Green Equipment and “Green Zoning”</vt:lpstr>
      <vt:lpstr>Leaf/lawn sweepers</vt:lpstr>
      <vt:lpstr>Leaf Nets and Tarps</vt:lpstr>
      <vt:lpstr>Hard surface sweepers</vt:lpstr>
      <vt:lpstr>Hard surface sweepers</vt:lpstr>
      <vt:lpstr>Other</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Quiet Lincoln</dc:title>
  <dc:creator>Jamie</dc:creator>
  <cp:lastModifiedBy>Jamie</cp:lastModifiedBy>
  <cp:revision>220</cp:revision>
  <cp:lastPrinted>2013-01-09T19:09:19Z</cp:lastPrinted>
  <dcterms:created xsi:type="dcterms:W3CDTF">2012-11-20T16:00:06Z</dcterms:created>
  <dcterms:modified xsi:type="dcterms:W3CDTF">2013-08-28T16:10:39Z</dcterms:modified>
</cp:coreProperties>
</file>