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4" r:id="rId2"/>
    <p:sldId id="260" r:id="rId3"/>
    <p:sldId id="276" r:id="rId4"/>
    <p:sldId id="279" r:id="rId5"/>
    <p:sldId id="274" r:id="rId6"/>
    <p:sldId id="275" r:id="rId7"/>
    <p:sldId id="265" r:id="rId8"/>
    <p:sldId id="266" r:id="rId9"/>
    <p:sldId id="271" r:id="rId10"/>
    <p:sldId id="267" r:id="rId11"/>
    <p:sldId id="270" r:id="rId12"/>
    <p:sldId id="287" r:id="rId13"/>
    <p:sldId id="272" r:id="rId14"/>
    <p:sldId id="257" r:id="rId15"/>
    <p:sldId id="285" r:id="rId16"/>
    <p:sldId id="273" r:id="rId17"/>
    <p:sldId id="280" r:id="rId18"/>
    <p:sldId id="281" r:id="rId19"/>
    <p:sldId id="282" r:id="rId20"/>
    <p:sldId id="283" r:id="rId21"/>
    <p:sldId id="26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6"/>
    <p:restoredTop sz="94626"/>
  </p:normalViewPr>
  <p:slideViewPr>
    <p:cSldViewPr snapToGrid="0">
      <p:cViewPr varScale="1">
        <p:scale>
          <a:sx n="104" d="100"/>
          <a:sy n="104" d="100"/>
        </p:scale>
        <p:origin x="23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nnethmitchell/Documents/Excel/Lincoln%20Town%20Meeting%20Study%20Committee/Voter%20Particpation%20Comps%20-%2010%20Years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nnethmitchell/Documents/Excel/Lincoln%20Town%20Meeting%20Study%20Committee/Voter%20Particpation%20Comps%20-%2010%20Years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kennethmitchell/Documents/Excel/Lincoln%20Town%20Meeting%20Study%20Committee/Voter%20Particpation%20Comps%20-%2010%20Years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Town Voting Participation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2800" b="1" dirty="0"/>
              <a:t>10 Year Average (2014-2023)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Comparisons!$R$55</c:f>
              <c:strCache>
                <c:ptCount val="1"/>
                <c:pt idx="0">
                  <c:v>Election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4.1397369133409934E-17"/>
                  <c:y val="9.30355812615253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A3-D74D-93CD-10A8A4550B93}"/>
                </c:ext>
              </c:extLst>
            </c:dLbl>
            <c:dLbl>
              <c:idx val="5"/>
              <c:layout>
                <c:manualLayout>
                  <c:x val="-2.8224916016006299E-3"/>
                  <c:y val="9.804731811913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29515604291815"/>
                      <c:h val="6.21024840993639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44-8C42-BF04-8DC3E7B54F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Comparisons!$S$53:$X$54</c:f>
              <c:strCache>
                <c:ptCount val="6"/>
                <c:pt idx="0">
                  <c:v>Bedford</c:v>
                </c:pt>
                <c:pt idx="1">
                  <c:v>Concord</c:v>
                </c:pt>
                <c:pt idx="2">
                  <c:v>Sudbury</c:v>
                </c:pt>
                <c:pt idx="3">
                  <c:v>Wayland</c:v>
                </c:pt>
                <c:pt idx="4">
                  <c:v>Weston</c:v>
                </c:pt>
                <c:pt idx="5">
                  <c:v>Lincoln</c:v>
                </c:pt>
              </c:strCache>
            </c:strRef>
          </c:cat>
          <c:val>
            <c:numRef>
              <c:f>Comparisons!$S$55:$X$55</c:f>
              <c:numCache>
                <c:formatCode>0.0%</c:formatCode>
                <c:ptCount val="6"/>
                <c:pt idx="0">
                  <c:v>0.11886387519166944</c:v>
                </c:pt>
                <c:pt idx="1">
                  <c:v>0.16279316801159538</c:v>
                </c:pt>
                <c:pt idx="2">
                  <c:v>0.19222049359112281</c:v>
                </c:pt>
                <c:pt idx="3">
                  <c:v>0.22440619582492854</c:v>
                </c:pt>
                <c:pt idx="4">
                  <c:v>0.12793510893111437</c:v>
                </c:pt>
                <c:pt idx="5">
                  <c:v>0.17065560003643276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4-8C42-BF04-8DC3E7B54F2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39047184"/>
        <c:axId val="1939023056"/>
      </c:barChart>
      <c:catAx>
        <c:axId val="193904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023056"/>
        <c:crosses val="autoZero"/>
        <c:auto val="1"/>
        <c:lblAlgn val="ctr"/>
        <c:lblOffset val="100"/>
        <c:noMultiLvlLbl val="0"/>
      </c:catAx>
      <c:valAx>
        <c:axId val="193902305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904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800" b="1" dirty="0"/>
              <a:t>Town Meeting Participation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2800" b="1" i="0" u="none" strike="noStrike" kern="120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</a:rPr>
              <a:t>10 Year Average (2014-2023)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800" b="1" i="0" u="none" strike="noStrike" kern="1200" baseline="0">
              <a:solidFill>
                <a:prstClr val="black">
                  <a:lumMod val="65000"/>
                  <a:lumOff val="35000"/>
                </a:prst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Comparisons!$R$6</c:f>
              <c:strCache>
                <c:ptCount val="1"/>
                <c:pt idx="0">
                  <c:v>Town Meeting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Comparisons!$S$4:$X$5</c:f>
              <c:strCache>
                <c:ptCount val="6"/>
                <c:pt idx="0">
                  <c:v>Bedford</c:v>
                </c:pt>
                <c:pt idx="1">
                  <c:v>Concord</c:v>
                </c:pt>
                <c:pt idx="2">
                  <c:v>Sudbury</c:v>
                </c:pt>
                <c:pt idx="3">
                  <c:v>Wayland</c:v>
                </c:pt>
                <c:pt idx="4">
                  <c:v>Weston</c:v>
                </c:pt>
                <c:pt idx="5">
                  <c:v>Lincoln</c:v>
                </c:pt>
              </c:strCache>
            </c:strRef>
          </c:cat>
          <c:val>
            <c:numRef>
              <c:f>Comparisons!$S$6:$X$6</c:f>
              <c:numCache>
                <c:formatCode>0.0%</c:formatCode>
                <c:ptCount val="6"/>
                <c:pt idx="0">
                  <c:v>3.6882262407583896E-2</c:v>
                </c:pt>
                <c:pt idx="1">
                  <c:v>5.0090781171446164E-2</c:v>
                </c:pt>
                <c:pt idx="2">
                  <c:v>4.5563955874546397E-2</c:v>
                </c:pt>
                <c:pt idx="3">
                  <c:v>6.4255021721715808E-2</c:v>
                </c:pt>
                <c:pt idx="4">
                  <c:v>7.1708606786030332E-2</c:v>
                </c:pt>
                <c:pt idx="5">
                  <c:v>8.3788535563488836E-2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B-444C-9F11-890039780E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27546560"/>
        <c:axId val="2027548672"/>
      </c:barChart>
      <c:catAx>
        <c:axId val="202754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548672"/>
        <c:crosses val="autoZero"/>
        <c:auto val="1"/>
        <c:lblAlgn val="ctr"/>
        <c:lblOffset val="100"/>
        <c:noMultiLvlLbl val="0"/>
      </c:catAx>
      <c:valAx>
        <c:axId val="202754867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5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Town of Lincoln</a:t>
            </a:r>
          </a:p>
          <a:p>
            <a:pPr>
              <a:defRPr sz="2400" b="1"/>
            </a:pPr>
            <a:r>
              <a:rPr lang="en-US" sz="2400" b="1"/>
              <a:t>Annual Participation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Lincoln!$L$6</c:f>
              <c:strCache>
                <c:ptCount val="1"/>
                <c:pt idx="0">
                  <c:v>Town Meeting</c:v>
                </c:pt>
              </c:strCache>
            </c:strRef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932941604995637E-2"/>
                  <c:y val="-3.21209306173022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29770044996411E-2"/>
                      <c:h val="5.0137068149039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F3D-C04C-8FC5-49193528649D}"/>
                </c:ext>
              </c:extLst>
            </c:dLbl>
            <c:dLbl>
              <c:idx val="1"/>
              <c:layout>
                <c:manualLayout>
                  <c:x val="-2.8558915200411834E-2"/>
                  <c:y val="-2.8341997603501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3D-C04C-8FC5-49193528649D}"/>
                </c:ext>
              </c:extLst>
            </c:dLbl>
            <c:dLbl>
              <c:idx val="2"/>
              <c:layout>
                <c:manualLayout>
                  <c:x val="-2.1608882874015748E-2"/>
                  <c:y val="2.8191601049868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29770044996411E-2"/>
                      <c:h val="3.50213360938389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F3D-C04C-8FC5-49193528649D}"/>
                </c:ext>
              </c:extLst>
            </c:dLbl>
            <c:dLbl>
              <c:idx val="3"/>
              <c:layout>
                <c:manualLayout>
                  <c:x val="-2.1134596456692953E-2"/>
                  <c:y val="4.70109361329832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3D-C04C-8FC5-49193528649D}"/>
                </c:ext>
              </c:extLst>
            </c:dLbl>
            <c:dLbl>
              <c:idx val="4"/>
              <c:layout>
                <c:manualLayout>
                  <c:x val="-2.7450908543647391E-2"/>
                  <c:y val="4.1568263151802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3D-C04C-8FC5-49193528649D}"/>
                </c:ext>
              </c:extLst>
            </c:dLbl>
            <c:dLbl>
              <c:idx val="5"/>
              <c:layout>
                <c:manualLayout>
                  <c:x val="-2.7148954918524513E-2"/>
                  <c:y val="2.8341997603501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3D-C04C-8FC5-49193528649D}"/>
                </c:ext>
              </c:extLst>
            </c:dLbl>
            <c:dLbl>
              <c:idx val="6"/>
              <c:layout>
                <c:manualLayout>
                  <c:x val="-2.1608921634702502E-2"/>
                  <c:y val="-4.3457729658702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3D-C04C-8FC5-49193528649D}"/>
                </c:ext>
              </c:extLst>
            </c:dLbl>
            <c:dLbl>
              <c:idx val="7"/>
              <c:layout>
                <c:manualLayout>
                  <c:x val="-2.271692829146674E-2"/>
                  <c:y val="-3.40103971242022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029770044996411E-2"/>
                      <c:h val="4.63581351352396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4-5F3D-C04C-8FC5-49193528649D}"/>
                </c:ext>
              </c:extLst>
            </c:dLbl>
            <c:dLbl>
              <c:idx val="8"/>
              <c:layout>
                <c:manualLayout>
                  <c:x val="-2.6040948261760028E-2"/>
                  <c:y val="-3.2120930617302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3D-C04C-8FC5-49193528649D}"/>
                </c:ext>
              </c:extLst>
            </c:dLbl>
            <c:dLbl>
              <c:idx val="9"/>
              <c:layout>
                <c:manualLayout>
                  <c:x val="-3.490500151587525E-2"/>
                  <c:y val="-3.401039712420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3D-C04C-8FC5-49193528649D}"/>
                </c:ext>
              </c:extLst>
            </c:dLbl>
            <c:dLbl>
              <c:idx val="10"/>
              <c:layout>
                <c:manualLayout>
                  <c:x val="-3.1882935170705E-2"/>
                  <c:y val="-3.2120930617302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F3D-C04C-8FC5-491935286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Lincoln!$M$5:$W$5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Lincoln!$M$6:$W$6</c:f>
              <c:numCache>
                <c:formatCode>0%</c:formatCode>
                <c:ptCount val="11"/>
                <c:pt idx="0">
                  <c:v>9.00592795257638E-2</c:v>
                </c:pt>
                <c:pt idx="1">
                  <c:v>0.11077981651376147</c:v>
                </c:pt>
                <c:pt idx="2">
                  <c:v>5.3024026512013253E-2</c:v>
                </c:pt>
                <c:pt idx="3">
                  <c:v>0.11147398214674505</c:v>
                </c:pt>
                <c:pt idx="4">
                  <c:v>0.15796316359696641</c:v>
                </c:pt>
                <c:pt idx="5">
                  <c:v>9.0696189056844789E-2</c:v>
                </c:pt>
                <c:pt idx="6">
                  <c:v>5.9281059491276017E-2</c:v>
                </c:pt>
                <c:pt idx="7">
                  <c:v>4.8861283643892341E-2</c:v>
                </c:pt>
                <c:pt idx="8">
                  <c:v>5.536541171733441E-2</c:v>
                </c:pt>
                <c:pt idx="9">
                  <c:v>6.0381143430290871E-2</c:v>
                </c:pt>
                <c:pt idx="10">
                  <c:v>0.19113029827315542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3D-C04C-8FC5-49193528649D}"/>
            </c:ext>
          </c:extLst>
        </c:ser>
        <c:ser>
          <c:idx val="1"/>
          <c:order val="1"/>
          <c:tx>
            <c:strRef>
              <c:f>Lincoln!$L$7</c:f>
              <c:strCache>
                <c:ptCount val="1"/>
                <c:pt idx="0">
                  <c:v>Election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6342901886882999E-2"/>
                  <c:y val="-3.77893301380024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3D-C04C-8FC5-49193528649D}"/>
                </c:ext>
              </c:extLst>
            </c:dLbl>
            <c:dLbl>
              <c:idx val="1"/>
              <c:layout>
                <c:manualLayout>
                  <c:x val="-2.6342901886882989E-2"/>
                  <c:y val="-3.2120930617302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3D-C04C-8FC5-49193528649D}"/>
                </c:ext>
              </c:extLst>
            </c:dLbl>
            <c:dLbl>
              <c:idx val="2"/>
              <c:layout>
                <c:manualLayout>
                  <c:x val="-1.9392908321173616E-2"/>
                  <c:y val="-5.8573461713903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3D-C04C-8FC5-49193528649D}"/>
                </c:ext>
              </c:extLst>
            </c:dLbl>
            <c:dLbl>
              <c:idx val="3"/>
              <c:layout>
                <c:manualLayout>
                  <c:x val="-2.9666921857176197E-2"/>
                  <c:y val="-4.1568263151802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3D-C04C-8FC5-49193528649D}"/>
                </c:ext>
              </c:extLst>
            </c:dLbl>
            <c:dLbl>
              <c:idx val="4"/>
              <c:layout>
                <c:manualLayout>
                  <c:x val="-2.6342901886882989E-2"/>
                  <c:y val="-1.7005198562101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3D-C04C-8FC5-49193528649D}"/>
                </c:ext>
              </c:extLst>
            </c:dLbl>
            <c:dLbl>
              <c:idx val="5"/>
              <c:layout>
                <c:manualLayout>
                  <c:x val="-1.2744868380587282E-2"/>
                  <c:y val="-5.668399520700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3D-C04C-8FC5-49193528649D}"/>
                </c:ext>
              </c:extLst>
            </c:dLbl>
            <c:dLbl>
              <c:idx val="6"/>
              <c:layout>
                <c:manualLayout>
                  <c:x val="-2.7450869422572178E-2"/>
                  <c:y val="-3.60879265091863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3D-C04C-8FC5-49193528649D}"/>
                </c:ext>
              </c:extLst>
            </c:dLbl>
            <c:dLbl>
              <c:idx val="7"/>
              <c:layout>
                <c:manualLayout>
                  <c:x val="-2.271692829146674E-2"/>
                  <c:y val="-4.9126129179403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3D-C04C-8FC5-49193528649D}"/>
                </c:ext>
              </c:extLst>
            </c:dLbl>
            <c:dLbl>
              <c:idx val="8"/>
              <c:layout>
                <c:manualLayout>
                  <c:x val="-2.5234895230118588E-2"/>
                  <c:y val="-3.4010397124202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3D-C04C-8FC5-49193528649D}"/>
                </c:ext>
              </c:extLst>
            </c:dLbl>
            <c:dLbl>
              <c:idx val="9"/>
              <c:layout>
                <c:manualLayout>
                  <c:x val="-3.5206955140998371E-2"/>
                  <c:y val="-3.58998636311023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97643304738908E-2"/>
                      <c:h val="4.06897356145393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5F3D-C04C-8FC5-49193528649D}"/>
                </c:ext>
              </c:extLst>
            </c:dLbl>
            <c:dLbl>
              <c:idx val="10"/>
              <c:layout>
                <c:manualLayout>
                  <c:x val="-3.1882935170705E-2"/>
                  <c:y val="-3.0231464110401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3D-C04C-8FC5-4919352864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Lincoln!$M$5:$W$5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Lincoln!$M$7:$W$7</c:f>
              <c:numCache>
                <c:formatCode>0%</c:formatCode>
                <c:ptCount val="11"/>
                <c:pt idx="0">
                  <c:v>0.19949840401276789</c:v>
                </c:pt>
                <c:pt idx="1">
                  <c:v>0.21651376146788992</c:v>
                </c:pt>
                <c:pt idx="2">
                  <c:v>8.098591549295775E-2</c:v>
                </c:pt>
                <c:pt idx="3">
                  <c:v>0.15784890050076203</c:v>
                </c:pt>
                <c:pt idx="4">
                  <c:v>0.2114842903575298</c:v>
                </c:pt>
                <c:pt idx="5">
                  <c:v>9.1547796465829251E-2</c:v>
                </c:pt>
                <c:pt idx="6">
                  <c:v>0.17174689930628548</c:v>
                </c:pt>
                <c:pt idx="7">
                  <c:v>9.4616977225672874E-2</c:v>
                </c:pt>
                <c:pt idx="8">
                  <c:v>0.24058788000805315</c:v>
                </c:pt>
                <c:pt idx="9">
                  <c:v>0.24172517552657974</c:v>
                </c:pt>
                <c:pt idx="10">
                  <c:v>0.34635007849293564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3D-C04C-8FC5-49193528649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82280287"/>
        <c:axId val="1111456719"/>
      </c:lineChart>
      <c:catAx>
        <c:axId val="1182280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456719"/>
        <c:crosses val="autoZero"/>
        <c:auto val="1"/>
        <c:lblAlgn val="ctr"/>
        <c:lblOffset val="100"/>
        <c:noMultiLvlLbl val="0"/>
      </c:catAx>
      <c:valAx>
        <c:axId val="11114567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280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0.07409</cdr:x>
      <cdr:y>0.44249</cdr:y>
    </cdr:from>
    <cdr:to>
      <cdr:x>0.96545</cdr:x>
      <cdr:y>0.44249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623ABF44-37B8-E6FD-7755-4547CA5C8428}"/>
            </a:ext>
          </a:extLst>
        </cdr:cNvPr>
        <cdr:cNvCxnSpPr/>
      </cdr:nvCxnSpPr>
      <cdr:spPr>
        <a:xfrm xmlns:a="http://schemas.openxmlformats.org/drawingml/2006/main">
          <a:off x="833410" y="2735958"/>
          <a:ext cx="10026469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0.06513</cdr:x>
      <cdr:y>0.36961</cdr:y>
    </cdr:from>
    <cdr:to>
      <cdr:x>0.37892</cdr:x>
      <cdr:y>0.42895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CCF2A18-4873-B1F6-A189-1393FD470997}"/>
            </a:ext>
          </a:extLst>
        </cdr:cNvPr>
        <cdr:cNvSpPr txBox="1"/>
      </cdr:nvSpPr>
      <cdr:spPr>
        <a:xfrm xmlns:a="http://schemas.openxmlformats.org/drawingml/2006/main">
          <a:off x="732618" y="2285306"/>
          <a:ext cx="3529677" cy="36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kern="1200" dirty="0"/>
            <a:t>5 Town Average – 16.4%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0.08022</cdr:x>
      <cdr:y>0.479</cdr:y>
    </cdr:from>
    <cdr:to>
      <cdr:x>0.98204</cdr:x>
      <cdr:y>0.479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9F27B1F-98E5-A51C-B722-EA9449444530}"/>
            </a:ext>
          </a:extLst>
        </cdr:cNvPr>
        <cdr:cNvCxnSpPr/>
      </cdr:nvCxnSpPr>
      <cdr:spPr>
        <a:xfrm xmlns:a="http://schemas.openxmlformats.org/drawingml/2006/main">
          <a:off x="881613" y="3079078"/>
          <a:ext cx="9910647" cy="0"/>
        </a:xfrm>
        <a:prstGeom xmlns:a="http://schemas.openxmlformats.org/drawingml/2006/main" prst="line">
          <a:avLst/>
        </a:prstGeom>
        <a:ln xmlns:a="http://schemas.openxmlformats.org/drawingml/2006/main" w="63500">
          <a:solidFill>
            <a:srgbClr val="FF0000"/>
          </a:solidFill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0.07618</cdr:x>
      <cdr:y>0.41191</cdr:y>
    </cdr:from>
    <cdr:to>
      <cdr:x>0.37819</cdr:x>
      <cdr:y>0.46587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858F301-DE0B-6692-352C-A5ED5FFAE139}"/>
            </a:ext>
          </a:extLst>
        </cdr:cNvPr>
        <cdr:cNvSpPr txBox="1"/>
      </cdr:nvSpPr>
      <cdr:spPr>
        <a:xfrm xmlns:a="http://schemas.openxmlformats.org/drawingml/2006/main">
          <a:off x="837190" y="2647769"/>
          <a:ext cx="3318963" cy="346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kern="1200" dirty="0"/>
            <a:t>5 Town Average – 5.4%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1BA5C-0A68-FE43-8623-D0A6B4B3AA62}" type="datetimeFigureOut">
              <a:rPr lang="en-US" smtClean="0"/>
              <a:t>12/3/24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C012-C78C-EF40-9FCD-FE61EA341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7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9082B-46EF-9B09-4AEF-03EF0919C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DFD8D2-DEA7-991E-A639-1A4DA4E80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7101A-B826-F6B9-1A8E-E446FC6E75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A256-4B79-3CB8-089F-72A9FAA68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3C012-C78C-EF40-9FCD-FE61EA3412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6EBB-8E85-4908-E8AC-1FA1FB27B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5B9C4-F1FF-3AE6-FA57-9C5F9EBA7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2E77D-6DAA-D059-7147-6581790B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A6CF-BF03-3343-B983-FEEF560B233F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EDB3-96A7-CB4A-A4E2-8C23A296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5E4EC-368B-8CFA-6F4A-05AD55A8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8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2A94-164C-CECD-0765-145226417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9F3B7-3F7B-CB8E-2A37-7EBFD0076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2B515-0F1B-BDAA-F1D8-C38E39E9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F3323-61B0-474F-8238-3769D475554A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ECAE9-BCCD-A207-1DEC-2059FA12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D7ED-70C8-23EA-8A18-9798B3D0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3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3361AC-D478-56F9-2B85-C04006524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B51BF-6504-459F-2A50-95CFDEB0E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2FE4E-A23C-FE81-2AA2-8F8C7FE7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BB0F-D6A4-EB4B-AEE0-2B6BBCFE98EF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F008C-9661-0349-B5B4-EB1EA638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CBAC2-F665-43A0-7EE7-50EF04C2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0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21677-AC70-83DA-AB4D-A1A764B4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436F1-3A48-EBEC-E672-0BB0441C6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9B1BB-3A37-4B5A-5274-1DC33521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0724-5509-D648-AB2A-A8C2CF8A9537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B64D4-F4A3-67AE-CAE9-4C16A660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358DB-7874-30A0-E2A2-81FD2BEAB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EDF5EF24-A9B6-D349-80A9-249B0F8F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8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2D5D-9D8C-9BE7-D72F-F1454A20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21FC-878E-29FE-57FF-1B162F70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0895-9246-A77E-0B7B-8036D3B0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8C0DB-0C7F-DF43-868B-F13224427860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EA3C4-3BCA-B01B-257A-497C6692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9D900-95E5-4CA0-0E1E-FEE6540DE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7E49-7FF6-0187-EEF3-75077815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FEDEA-7A09-3E5F-83B5-8E57A2E83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6D735-2425-2F3C-123F-39FFE5C0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F9371-320B-2EA8-2724-E21AC773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7E053-CA1B-2443-A718-C6FC3ED06888}" type="datetime1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D64E3-B5CC-20B0-BE3A-88472CDF9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17268E-49F1-EE84-77C0-BEF78427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91910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EDF5EF24-A9B6-D349-80A9-249B0F8F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67B35-E49F-ADCA-B77D-2A4B26B3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92B2F-55E3-D041-8E27-AC09E6285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57F46-C430-6BA7-2440-672E0C9DE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77126-78CA-6BF9-B9C6-2DFB90A96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3F619-521F-0DB8-C1A7-B0FA4E6A1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DADE85-B508-D915-AF79-6F1F9008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195-D051-CF4D-B6C3-B2D2FEA38541}" type="datetime1">
              <a:rPr lang="en-US" smtClean="0"/>
              <a:t>12/3/24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BA7F0-12CA-E3A9-1E51-525C5165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9752E9-CFF7-F0E1-F751-347A674A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5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CB39-7BDC-736B-5A2F-21351022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4B885F-7AD9-0D35-073F-6140E945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B52C-8E5E-AE48-9C62-39D61E0D7B12}" type="datetime1">
              <a:rPr lang="en-US" smtClean="0"/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D4E3A-B7DE-C169-F13A-4F33E914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4AD615-AC54-6A9B-05C1-618320C4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80480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EDF5EF24-A9B6-D349-80A9-249B0F8F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0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1D3C7-E5F6-A811-79CD-C770386C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7C44F-3617-A347-8422-3BCDA864BDC5}" type="datetime1">
              <a:rPr lang="en-US" smtClean="0"/>
              <a:t>12/3/24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2C040-B53D-E9CC-8FE0-CBC50E99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2959-7B6C-6C88-976D-FFC428931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830" y="6356349"/>
            <a:ext cx="2743200" cy="365125"/>
          </a:xfrm>
        </p:spPr>
        <p:txBody>
          <a:bodyPr/>
          <a:lstStyle>
            <a:lvl1pPr>
              <a:defRPr sz="1600" b="1"/>
            </a:lvl1pPr>
          </a:lstStyle>
          <a:p>
            <a:fld id="{EDF5EF24-A9B6-D349-80A9-249B0F8FF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9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14149-83E7-F0B0-F36E-7812ED57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9BD7-58A6-9904-8298-E6DE9A515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B5663-0F17-A066-63F0-A5431FAC3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A0243-F12B-7B66-7CA1-5D1AAD9C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B889D-3E3D-D54D-A3C4-71C372844A30}" type="datetime1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EE083-B6F0-4880-F3FA-5256E80C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94877-283D-DC81-3B1A-7DA761A2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2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CE3F-56C3-63D3-A66E-F7BE3F4B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AF313-3B9D-95FA-8273-261F7D5802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D655C-1E1F-5524-05E0-CAE13EB08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FA3B9-839D-63D9-06E2-C286DB7B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75E66-572E-394E-B9A8-7FB6BF77B4EA}" type="datetime1">
              <a:rPr lang="en-US" smtClean="0"/>
              <a:t>12/3/24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EEC0-C6F9-4014-E8DE-1E205315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C0197-B97B-6609-D37E-EF87E9CDC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4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1995C4-8015-D5AA-FBBF-F5C7DB51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10B4D-506A-97CB-928B-5DD2D5C74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A78B-941B-95A4-C10C-C7711E6AF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03B74-C319-8B4E-8DCF-56C275B7D838}" type="datetime1">
              <a:rPr lang="en-US" smtClean="0"/>
              <a:t>12/3/24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9EEB9-4626-9B08-1E66-983DFC955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22E76-A835-76FF-CD20-2AD9E0DC5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5EF24-A9B6-D349-80A9-249B0F8FF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5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TMSC@lincolntown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MSC@lincolntown.or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71F31-9246-5B0F-9E38-E6F465F3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76" y="1247078"/>
            <a:ext cx="3413298" cy="4363844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State of the Town Meeting</a:t>
            </a:r>
            <a:br>
              <a:rPr lang="en-US" sz="4000" b="1" dirty="0">
                <a:solidFill>
                  <a:srgbClr val="FFFFFF"/>
                </a:solidFill>
              </a:rPr>
            </a:b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December 7, 2024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7C42E-C62E-12C1-61C4-7C83DDDA5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6659" y="1412489"/>
            <a:ext cx="3620212" cy="4363844"/>
          </a:xfrm>
        </p:spPr>
        <p:txBody>
          <a:bodyPr>
            <a:normAutofit/>
          </a:bodyPr>
          <a:lstStyle/>
          <a:p>
            <a:r>
              <a:rPr lang="en-US" sz="2400" dirty="0"/>
              <a:t>Ariane </a:t>
            </a:r>
            <a:r>
              <a:rPr lang="en-US" sz="2400" dirty="0" err="1"/>
              <a:t>Liazos</a:t>
            </a:r>
            <a:endParaRPr lang="en-US" sz="2400" dirty="0"/>
          </a:p>
          <a:p>
            <a:r>
              <a:rPr lang="en-US" sz="2400" dirty="0"/>
              <a:t>Jennifer Morris-Gundy</a:t>
            </a:r>
          </a:p>
          <a:p>
            <a:r>
              <a:rPr lang="en-US" sz="2400" dirty="0"/>
              <a:t>Kenny Mitchell</a:t>
            </a:r>
          </a:p>
          <a:p>
            <a:r>
              <a:rPr lang="en-US" sz="2400" dirty="0"/>
              <a:t>Taylor Ortiz</a:t>
            </a:r>
          </a:p>
          <a:p>
            <a:r>
              <a:rPr lang="en-US" sz="2400" dirty="0"/>
              <a:t>Andrew Pang</a:t>
            </a:r>
          </a:p>
          <a:p>
            <a:r>
              <a:rPr lang="en-US" sz="2400" dirty="0"/>
              <a:t>Ben Shiller</a:t>
            </a:r>
          </a:p>
          <a:p>
            <a:r>
              <a:rPr lang="en-US" sz="2400" dirty="0"/>
              <a:t>Andy Wang</a:t>
            </a:r>
          </a:p>
          <a:p>
            <a:endParaRPr lang="en-US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7BD54-643F-4ECC-19CB-74B296EE5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12" y="1412866"/>
            <a:ext cx="3377706" cy="4363844"/>
          </a:xfrm>
        </p:spPr>
        <p:txBody>
          <a:bodyPr>
            <a:normAutofit/>
          </a:bodyPr>
          <a:lstStyle/>
          <a:p>
            <a:r>
              <a:rPr lang="en-US" sz="2400" dirty="0"/>
              <a:t>Sarah Cannon Holden – Town Moderator</a:t>
            </a:r>
          </a:p>
          <a:p>
            <a:r>
              <a:rPr lang="en-US" sz="2400" dirty="0"/>
              <a:t>Jim Hutchinson – Select Board Representative</a:t>
            </a:r>
          </a:p>
          <a:p>
            <a:r>
              <a:rPr lang="en-US" sz="2400" dirty="0"/>
              <a:t>Tim Higgins – Town Administrator, Ex-officio Member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FB7617-025C-FF53-6596-124EDBCA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2366" y="6356350"/>
            <a:ext cx="215143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F5EF24-A9B6-D349-80A9-249B0F8FF6D1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804D0B-0EC4-F23E-89A8-AA0063D81773}"/>
              </a:ext>
            </a:extLst>
          </p:cNvPr>
          <p:cNvSpPr txBox="1">
            <a:spLocks/>
          </p:cNvSpPr>
          <p:nvPr/>
        </p:nvSpPr>
        <p:spPr>
          <a:xfrm>
            <a:off x="4429875" y="256948"/>
            <a:ext cx="7399443" cy="703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Town Meeting Study Committee Members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9529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D1C8-6FE0-AE7B-826B-0CDCA723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4FF6-D631-4309-EAB4-2AACA007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9179"/>
          </a:xfrm>
        </p:spPr>
        <p:txBody>
          <a:bodyPr>
            <a:noAutofit/>
          </a:bodyPr>
          <a:lstStyle/>
          <a:p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Which town had the highest average percentage of registered voters show up at Town Meeting over the last ten years? </a:t>
            </a:r>
            <a:endParaRPr lang="en-US" sz="4000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8DD6EA-5FEF-8D6F-BF31-3D2FE7E0BB17}"/>
              </a:ext>
            </a:extLst>
          </p:cNvPr>
          <p:cNvSpPr txBox="1">
            <a:spLocks/>
          </p:cNvSpPr>
          <p:nvPr/>
        </p:nvSpPr>
        <p:spPr>
          <a:xfrm>
            <a:off x="838200" y="1916048"/>
            <a:ext cx="10515600" cy="3775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Sudbury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Wayland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Weston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Lincoln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55D2A1-D6D2-61E5-3604-F73BC14D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06A3E4C-2BDB-7712-674D-7687C3E59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730097"/>
              </p:ext>
            </p:extLst>
          </p:nvPr>
        </p:nvGraphicFramePr>
        <p:xfrm>
          <a:off x="316992" y="219457"/>
          <a:ext cx="10989637" cy="642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3BC4D2-60D4-EE32-A5F8-7D051E9F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287E3-5CCF-8E66-2BD2-D74CBBAC1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69736-1C07-B9CF-724C-E4E480A3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90D38A-974C-9FF4-6DEE-48F8833C5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02747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0546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9234A-AFC1-85D1-B564-79CB0B449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1965-FF75-0D21-33FB-63B4E87A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78"/>
            <a:ext cx="10184027" cy="1148365"/>
          </a:xfrm>
        </p:spPr>
        <p:txBody>
          <a:bodyPr>
            <a:no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What causes the spikes in participation?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AF34-F978-DDAB-2477-58C9D511A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430"/>
            <a:ext cx="10515600" cy="37751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Girl Scouts sold cookies at those meetings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Twisted Tree offered lunch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Weather cooperated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Kids’ sporting events canceled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Expensive capital projects or zoning changes on the Warrant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BF66C-D146-828B-7027-7F2ED5AB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552F5-9778-964E-7285-146642F6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7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Public Outreach &amp; Engagement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94A94F-A015-55C2-F7DF-8ED4AB82B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2459"/>
            <a:ext cx="12192000" cy="586554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the</a:t>
            </a: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Town Meeting Study Committee (TMSC) meetings</a:t>
            </a:r>
          </a:p>
          <a:p>
            <a:pPr lvl="1">
              <a:lnSpc>
                <a:spcPct val="115000"/>
              </a:lnSpc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Speak with any member of the committee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Dedicated e-mail for public comments: </a:t>
            </a:r>
            <a:r>
              <a:rPr lang="en-US" sz="32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TMSC@lincolntown.org</a:t>
            </a:r>
            <a:endParaRPr lang="en-US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TMSC dedicated webpage </a:t>
            </a: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updates on communication channels throughout Town </a:t>
            </a: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Select Board updates </a:t>
            </a: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Town-wide survey (outside consultant) &amp; occasional public forums</a:t>
            </a:r>
          </a:p>
          <a:p>
            <a:pPr lvl="1">
              <a:lnSpc>
                <a:spcPct val="115000"/>
              </a:lnSpc>
            </a:pPr>
            <a:r>
              <a:rPr lang="en-US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29, 2025, Annual Town Meeting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37C838-0A0A-6B88-29EC-C30D83AD5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1C77-C21A-60AC-80CF-B06C122D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19" y="112395"/>
            <a:ext cx="10011032" cy="760435"/>
          </a:xfrm>
        </p:spPr>
        <p:txBody>
          <a:bodyPr/>
          <a:lstStyle/>
          <a:p>
            <a:r>
              <a:rPr lang="en-US" b="1" dirty="0"/>
              <a:t>Feedback Received to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FD7C6-BE9A-8D51-20AD-0A3286FA5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5DBDE24-E4AC-F153-7054-C7068D64A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670"/>
            <a:ext cx="12164881" cy="59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0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38C901-4F61-9865-84E1-8306B268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19" y="1365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Electronic Voting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0695E-9DC1-8BF9-8AA2-A3D9D7FAD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19" y="1390640"/>
            <a:ext cx="11358561" cy="48672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0" i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742950" marR="0" lvl="1" indent="-28575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Use 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lickers to save time </a:t>
            </a:r>
          </a:p>
          <a:p>
            <a:pPr marL="742950" marR="0" lvl="1" indent="-28575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Anonymous voting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 to 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reduce social pressure</a:t>
            </a:r>
          </a:p>
          <a:p>
            <a:pPr marL="742950" marR="0" lvl="1" indent="-285750" algn="l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Public voting: transparency, “stand and be counted”</a:t>
            </a:r>
          </a:p>
          <a:p>
            <a:pPr marL="0" indent="0" algn="l">
              <a:buNone/>
            </a:pPr>
            <a:endParaRPr lang="en-US" sz="40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DC33F9-62CE-050B-D7EB-E10C4580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8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47012-7731-D913-02D1-95AD1EBB6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51DA34-0570-0EE4-F88A-A04B00F9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45" y="89096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i="1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Inclusivity and Accessibility</a:t>
            </a:r>
            <a:endParaRPr lang="en-US" sz="40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B7498-A0AF-11F2-C9DB-D3C25015B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345" y="1238839"/>
            <a:ext cx="11745310" cy="4988966"/>
          </a:xfrm>
        </p:spPr>
        <p:txBody>
          <a:bodyPr>
            <a:noAutofit/>
          </a:bodyPr>
          <a:lstStyle/>
          <a:p>
            <a:pPr marL="742950"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M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ake more accessible for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amilies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Those with mobility issues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hose unable to attend in person</a:t>
            </a:r>
          </a:p>
          <a:p>
            <a:pPr marL="742950"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Suggestions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hildcare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ransportation</a:t>
            </a:r>
          </a:p>
          <a:p>
            <a:pPr marL="1200150" lvl="2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emote participation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E3776-AD81-6C5F-A77E-FCF2B1DCD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2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3D816-D8B7-C2D0-805D-B04720BD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E21553-929B-3A03-D368-144AF62D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99629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Transparency and Fairness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A4BCB-6FB4-F7F5-F016-58DEC404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168390"/>
            <a:ext cx="11358561" cy="48672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b="0" i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lear guidelines for presentations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Allow dissenting voices to be heard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A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ll viewpoints given equal time and consideration</a:t>
            </a:r>
          </a:p>
          <a:p>
            <a:pPr lvl="1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Explore conflict-of-interest policy (financial, other)</a:t>
            </a:r>
            <a:endParaRPr lang="en-US" sz="32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F40385-71FE-99A2-C241-D251FAF4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4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9B27B-7FCB-5E5A-53D6-291F71952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403B2E-C6C0-697D-703A-2919215F0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365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Improve Meeting Efficiency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260F9-F745-40C6-A9D4-47AE67BC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810"/>
            <a:ext cx="11358561" cy="48672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3600" b="0" i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S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plit the meeting into two sessions: discussion and voting</a:t>
            </a:r>
          </a:p>
          <a:p>
            <a:pPr lvl="1" indent="-285750">
              <a:lnSpc>
                <a:spcPct val="100000"/>
              </a:lnSpc>
              <a:spcBef>
                <a:spcPts val="1600"/>
              </a:spcBef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Tradition of one meeting, opportunities to build community</a:t>
            </a:r>
          </a:p>
          <a:p>
            <a:pPr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R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educe the length of meetings</a:t>
            </a:r>
            <a:endParaRPr lang="en-US" sz="32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Better manage the time for speakers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7786C-2C59-3C76-F7AB-521EC7E2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9054-6EF5-68B1-5100-5B9493AE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Town Meeting Study Committee (TMSC)</a:t>
            </a:r>
            <a:br>
              <a:rPr lang="en-US" b="1" dirty="0"/>
            </a:br>
            <a:r>
              <a:rPr lang="en-US" b="1" dirty="0"/>
              <a:t> SOTT Breakout Session Agenda (DRAFT)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3E555-95DB-30DB-FA90-40D44E8B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1640270"/>
            <a:ext cx="11723633" cy="48958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Welcome and Introduction – Andrew (slides 1-2); 1 minute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TMSC Charge &amp; Timeline – Jim (slides 3-6); 3 minutes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Town Meeting participation – Andrew (slides 7-13); 6 minutes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Public Outreach Approach – Andrew (slide 14); 2 minutes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Feedback received to date – Ben (slide 15-20); 3 minutes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Participant Feedback  - Jennie (slide 21); 1 minute intro; 28 minutes feedback 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Wrap-up and thank you – Andrew 1 minute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DCE4A-1080-62F3-BC9C-19C67019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84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FA725-3F8E-10B4-4F62-A262773D9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D0CB40-EDEB-2156-EA5B-54661762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1365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Civility and Respect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8F064-3A17-2787-80F5-D082DE9E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90640"/>
            <a:ext cx="11358561" cy="486728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en-US" sz="3600" b="0" i="1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oncerns about the tone and conduct of discussions leading up to and at Town Meeting</a:t>
            </a:r>
          </a:p>
          <a:p>
            <a:pPr marR="0" lvl="1" indent="-285750" algn="l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ptos" panose="020B0004020202020204" pitchFamily="34" charset="0"/>
              </a:rPr>
              <a:t>C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ode of conduct to ensure respectful and productive dialogue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E1A3E-81ED-508E-0B0B-5AC0B234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3419-AA38-4B01-D360-A1FEA5E5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44" y="136525"/>
            <a:ext cx="11872912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Participant Feedback – We want to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720A-1236-A5D8-EB0D-108FCD2A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44" y="1261241"/>
            <a:ext cx="11872911" cy="5460233"/>
          </a:xfrm>
        </p:spPr>
        <p:txBody>
          <a:bodyPr>
            <a:noAutofit/>
          </a:bodyPr>
          <a:lstStyle/>
          <a:p>
            <a:pPr marL="685800" indent="-320040">
              <a:lnSpc>
                <a:spcPct val="100000"/>
              </a:lnSpc>
            </a:pPr>
            <a:r>
              <a:rPr lang="en-US" sz="4000" dirty="0"/>
              <a:t>What is on your mind?</a:t>
            </a:r>
          </a:p>
          <a:p>
            <a:pPr marL="1394460" lvl="1" indent="-571500">
              <a:lnSpc>
                <a:spcPct val="100000"/>
              </a:lnSpc>
              <a:buFont typeface="System Font Regular"/>
              <a:buChar char="-"/>
            </a:pPr>
            <a:r>
              <a:rPr lang="en-US" sz="3600" dirty="0"/>
              <a:t>What is working well?</a:t>
            </a:r>
          </a:p>
          <a:p>
            <a:pPr marL="1394460" lvl="1" indent="-571500">
              <a:lnSpc>
                <a:spcPct val="100000"/>
              </a:lnSpc>
              <a:buFont typeface="System Font Regular"/>
              <a:buChar char="-"/>
            </a:pPr>
            <a:r>
              <a:rPr lang="en-US" sz="3600" dirty="0"/>
              <a:t>How can Town Meeting be improved?</a:t>
            </a:r>
          </a:p>
          <a:p>
            <a:pPr marL="1394460" lvl="1" indent="-571500">
              <a:lnSpc>
                <a:spcPct val="100000"/>
              </a:lnSpc>
              <a:buFont typeface="System Font Regular"/>
              <a:buChar char="-"/>
            </a:pPr>
            <a:r>
              <a:rPr lang="en-US" sz="3600" dirty="0"/>
              <a:t>Questions about the work of the Committee?</a:t>
            </a:r>
          </a:p>
          <a:p>
            <a:pPr marL="1394460" lvl="1" indent="-571500">
              <a:lnSpc>
                <a:spcPct val="100000"/>
              </a:lnSpc>
              <a:buFont typeface="System Font Regular"/>
              <a:buChar char="-"/>
            </a:pPr>
            <a:r>
              <a:rPr lang="en-US" sz="3600" dirty="0"/>
              <a:t>What should we include in our work?</a:t>
            </a:r>
          </a:p>
          <a:p>
            <a:pPr marL="685800" indent="-320040">
              <a:lnSpc>
                <a:spcPct val="100000"/>
              </a:lnSpc>
            </a:pPr>
            <a:r>
              <a:rPr lang="en-US" sz="4000" dirty="0"/>
              <a:t>Write comments on handout and turn in on your way out!</a:t>
            </a:r>
          </a:p>
          <a:p>
            <a:pPr marL="685800" indent="-320040">
              <a:lnSpc>
                <a:spcPct val="100000"/>
              </a:lnSpc>
            </a:pPr>
            <a:r>
              <a:rPr lang="en-US" sz="4000" dirty="0"/>
              <a:t>Email us: </a:t>
            </a:r>
            <a:r>
              <a:rPr lang="en-US" sz="4000" dirty="0">
                <a:hlinkClick r:id="rId2"/>
              </a:rPr>
              <a:t>TMSC@lincolntown.org</a:t>
            </a:r>
            <a:r>
              <a:rPr lang="en-US" sz="40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9069BF-E9F9-C2F7-F6C2-0F17F8D6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13A7C-C15D-8BBC-5D42-643343C72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6F7A-8151-4BA4-D472-8102F127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315923"/>
            <a:ext cx="11706226" cy="878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Where to find the latest information? Town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1D29D-D8BE-ED38-D858-771FD4C02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meeting&#10;&#10;Description automatically generated">
            <a:extLst>
              <a:ext uri="{FF2B5EF4-FFF2-40B4-BE49-F238E27FC236}">
                <a16:creationId xmlns:a16="http://schemas.microsoft.com/office/drawing/2014/main" id="{E4F07E47-CCBE-F7EF-9667-2CDD71E8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6" y="1544386"/>
            <a:ext cx="11996738" cy="530028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9C7691C-3291-2078-7B4D-582176B53C5D}"/>
              </a:ext>
            </a:extLst>
          </p:cNvPr>
          <p:cNvSpPr/>
          <p:nvPr/>
        </p:nvSpPr>
        <p:spPr>
          <a:xfrm>
            <a:off x="-12357" y="3730406"/>
            <a:ext cx="1314450" cy="16573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EA8A717-D37C-19BE-6F26-954D2CEF6994}"/>
              </a:ext>
            </a:extLst>
          </p:cNvPr>
          <p:cNvCxnSpPr>
            <a:cxnSpLocks/>
          </p:cNvCxnSpPr>
          <p:nvPr/>
        </p:nvCxnSpPr>
        <p:spPr>
          <a:xfrm flipH="1">
            <a:off x="838200" y="1030147"/>
            <a:ext cx="1986023" cy="2700259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AD78-D9D5-7812-747B-F4886B7A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21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BB8A-5D77-F1EA-0889-4DE85452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4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TMSC Charge &amp; Timeline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28028-8291-C2AE-FC2E-504F8625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1010439"/>
            <a:ext cx="11744325" cy="4351338"/>
          </a:xfrm>
        </p:spPr>
        <p:txBody>
          <a:bodyPr>
            <a:noAutofit/>
          </a:bodyPr>
          <a:lstStyle/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Conduct a thorough study of current Town Meeting processes and procedures, including those leading up to Town Meeting</a:t>
            </a:r>
          </a:p>
          <a:p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Educate residents on how the system currently works</a:t>
            </a:r>
            <a:endParaRPr lang="en-US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Learn from the experience and best practices of other communities and municipal experts</a:t>
            </a:r>
            <a:endParaRPr lang="en-US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Review Lincoln voter participation data versus neighboring towns</a:t>
            </a:r>
            <a:endParaRPr lang="en-US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dirty="0">
                <a:solidFill>
                  <a:srgbClr val="242424"/>
                </a:solidFill>
                <a:latin typeface="Calibri" panose="020F0502020204030204" pitchFamily="34" charset="0"/>
              </a:rPr>
              <a:t>Seek 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Town resident input, including a Town-wide survey</a:t>
            </a:r>
            <a:endParaRPr lang="en-US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Determine what’s working well and identify recommendations</a:t>
            </a:r>
            <a:endParaRPr lang="en-US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Prepare a report for the Select Board and Moderator</a:t>
            </a:r>
          </a:p>
          <a:p>
            <a:pPr lvl="2" indent="-457200">
              <a:buFont typeface="System Font Regular"/>
              <a:buChar char="-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Interim report: March 29, 2025</a:t>
            </a:r>
          </a:p>
          <a:p>
            <a:pPr lvl="2" indent="-457200">
              <a:buFont typeface="System Font Regular"/>
              <a:buChar char="-"/>
            </a:pPr>
            <a:r>
              <a:rPr lang="en-US" sz="2800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Final </a:t>
            </a: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r</a:t>
            </a:r>
            <a:r>
              <a:rPr lang="en-US" sz="2800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eport</a:t>
            </a: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: October 2025</a:t>
            </a:r>
          </a:p>
          <a:p>
            <a:pPr lvl="2" indent="-457200">
              <a:buFont typeface="System Font Regular"/>
              <a:buChar char="-"/>
            </a:pPr>
            <a:r>
              <a:rPr lang="en-US" sz="2800" dirty="0">
                <a:solidFill>
                  <a:srgbClr val="242424"/>
                </a:solidFill>
                <a:latin typeface="Calibri" panose="020F0502020204030204" pitchFamily="34" charset="0"/>
              </a:rPr>
              <a:t>R</a:t>
            </a:r>
            <a:r>
              <a:rPr lang="en-US" sz="2800" b="0" i="0" u="none" strike="noStrike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eport to residents: November/December 2025 at SOTT meeting</a:t>
            </a:r>
            <a:endParaRPr lang="en-US" sz="2800" b="0" i="0" u="none" strike="noStrike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7EC9-2E53-623C-76C4-E1B41C61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8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A206-4619-C344-F7A3-4E69FE27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274"/>
            <a:ext cx="10515600" cy="1325563"/>
          </a:xfrm>
        </p:spPr>
        <p:txBody>
          <a:bodyPr/>
          <a:lstStyle/>
          <a:p>
            <a:r>
              <a:rPr lang="en-US" b="1" dirty="0"/>
              <a:t>Our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BDBAB-26FC-E9C4-D91D-63F512E31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81"/>
            <a:ext cx="10515600" cy="45680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Obtaining resident participation/feedback in public forums and survey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Stay within the boundaries of our charge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Constraints of current State law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3200" dirty="0"/>
              <a:t>Navigating conflicting input from residents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BB196-4CF6-B3DB-DDF9-A233E771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2AF0-797A-4986-CE5E-BD478A75E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7" y="315923"/>
            <a:ext cx="11706226" cy="8785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Where to find the latest information? Town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FCF80-B3EC-F67E-0BEB-450BEA544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A screenshot of a meeting&#10;&#10;Description automatically generated">
            <a:extLst>
              <a:ext uri="{FF2B5EF4-FFF2-40B4-BE49-F238E27FC236}">
                <a16:creationId xmlns:a16="http://schemas.microsoft.com/office/drawing/2014/main" id="{016A71D9-9CB3-43C3-999A-74CD114CA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6" y="1544386"/>
            <a:ext cx="11996738" cy="5300282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DC057D2-084C-DE9B-8228-1E2AE236EFCC}"/>
              </a:ext>
            </a:extLst>
          </p:cNvPr>
          <p:cNvSpPr/>
          <p:nvPr/>
        </p:nvSpPr>
        <p:spPr>
          <a:xfrm>
            <a:off x="-12357" y="3730406"/>
            <a:ext cx="1314450" cy="165735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002684-C03E-548A-654F-20BBE0029782}"/>
              </a:ext>
            </a:extLst>
          </p:cNvPr>
          <p:cNvCxnSpPr>
            <a:cxnSpLocks/>
          </p:cNvCxnSpPr>
          <p:nvPr/>
        </p:nvCxnSpPr>
        <p:spPr>
          <a:xfrm flipH="1">
            <a:off x="838200" y="1030147"/>
            <a:ext cx="1986023" cy="2700259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0C092-D659-7533-46FA-48BC68C8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17B2F-AA9F-B0F3-465F-A035C7F9A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C406-F9DC-AF63-EAB8-7CCCA7A26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6" y="1205738"/>
            <a:ext cx="4675730" cy="2059381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Q:  Where do I find the latest information?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A:  Town Website!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CF2D-F5D1-C704-1811-865871146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23E88-0DB9-237F-C041-069E17A2FB51}"/>
              </a:ext>
            </a:extLst>
          </p:cNvPr>
          <p:cNvSpPr txBox="1">
            <a:spLocks/>
          </p:cNvSpPr>
          <p:nvPr/>
        </p:nvSpPr>
        <p:spPr>
          <a:xfrm>
            <a:off x="299056" y="3592882"/>
            <a:ext cx="5273842" cy="2518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i="1" dirty="0"/>
              <a:t>How to contact us?</a:t>
            </a:r>
          </a:p>
          <a:p>
            <a:r>
              <a:rPr lang="en-US" sz="4000" b="1" i="1" dirty="0"/>
              <a:t>TMSC@ </a:t>
            </a:r>
            <a:r>
              <a:rPr lang="en-US" sz="4000" b="1" i="1" dirty="0" err="1"/>
              <a:t>lincolntown.org</a:t>
            </a:r>
            <a:endParaRPr lang="en-US" sz="4000" b="1" i="1" dirty="0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52E3AC8F-CC6B-C7F9-C629-510BE0755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22" y="12357"/>
            <a:ext cx="5508682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BCFC1-5FE0-EA8E-672C-4A650118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EE1D4-B7FC-2F12-215B-9EEA5CEA2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380"/>
            <a:ext cx="10515600" cy="1325563"/>
          </a:xfrm>
        </p:spPr>
        <p:txBody>
          <a:bodyPr/>
          <a:lstStyle/>
          <a:p>
            <a:r>
              <a:rPr lang="en-US" b="1" dirty="0"/>
              <a:t>Clicker Voting Instructions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65742-8973-E3F8-141F-C7847C722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10" y="1226335"/>
            <a:ext cx="8107614" cy="510609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 "on" or "off" button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 hit any of the buttons to wake up the clicker</a:t>
            </a:r>
          </a:p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Clicker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will automatically “sleep”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you haven't touched a button for a while</a:t>
            </a:r>
          </a:p>
          <a:p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or voting, press the button of your choice</a:t>
            </a: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If you change your mind while voting is still open, just hit the new button you prefer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O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nly the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last button you press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before voting is closed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will be recorded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 your vote</a:t>
            </a:r>
          </a:p>
          <a:p>
            <a:r>
              <a:rPr lang="en-US" dirty="0">
                <a:solidFill>
                  <a:srgbClr val="000000"/>
                </a:solidFill>
                <a:latin typeface="Aptos" panose="020B0004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Aptos" panose="020B0004020202020204" pitchFamily="34" charset="0"/>
              </a:rPr>
              <a:t>number 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on your clicker screen will show your final choice</a:t>
            </a:r>
            <a:endParaRPr lang="en-US" b="1" dirty="0"/>
          </a:p>
        </p:txBody>
      </p:sp>
      <p:pic>
        <p:nvPicPr>
          <p:cNvPr id="6" name="Picture 5" descr="A white electronic device with buttons&#10;&#10;Description automatically generated">
            <a:extLst>
              <a:ext uri="{FF2B5EF4-FFF2-40B4-BE49-F238E27FC236}">
                <a16:creationId xmlns:a16="http://schemas.microsoft.com/office/drawing/2014/main" id="{2173DFC9-2594-9BC0-424D-6C8DE6140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0" y="525568"/>
            <a:ext cx="4248150" cy="48774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8D6525B-30AE-5F47-2F4D-2E532E1F711F}"/>
              </a:ext>
            </a:extLst>
          </p:cNvPr>
          <p:cNvCxnSpPr>
            <a:cxnSpLocks/>
          </p:cNvCxnSpPr>
          <p:nvPr/>
        </p:nvCxnSpPr>
        <p:spPr>
          <a:xfrm flipH="1">
            <a:off x="9979368" y="129380"/>
            <a:ext cx="1374432" cy="1674332"/>
          </a:xfrm>
          <a:prstGeom prst="straightConnector1">
            <a:avLst/>
          </a:prstGeom>
          <a:ln w="20002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BD9BAD4-C7C4-2B61-6829-CCE85841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3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7F875-7651-685F-E753-831AA429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1857"/>
          </a:xfrm>
        </p:spPr>
        <p:txBody>
          <a:bodyPr>
            <a:noAutofit/>
          </a:bodyPr>
          <a:lstStyle/>
          <a:p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Which town had the highest average percentage of registered voters show up at THE POLLS over the last ten years? 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7221A-73CD-09F6-064D-81F353A0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7485"/>
            <a:ext cx="10515600" cy="37751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Concord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Sudbury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Wayland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Weston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Lincoln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C55CF-FFB1-EA32-F25E-ABAE14BF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9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3DDF420-53BB-91B1-1D4E-68E807EB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069366"/>
              </p:ext>
            </p:extLst>
          </p:nvPr>
        </p:nvGraphicFramePr>
        <p:xfrm>
          <a:off x="420915" y="377371"/>
          <a:ext cx="11248572" cy="618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A4A5B9-D84D-B161-870F-4F589C885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EF24-A9B6-D349-80A9-249B0F8FF6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5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7907</TotalTime>
  <Words>853</Words>
  <Application>Microsoft Macintosh PowerPoint</Application>
  <PresentationFormat>Widescreen</PresentationFormat>
  <Paragraphs>173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System Font Regular</vt:lpstr>
      <vt:lpstr>Office Theme</vt:lpstr>
      <vt:lpstr>State of the Town Meeting  December 7, 2024</vt:lpstr>
      <vt:lpstr>Town Meeting Study Committee (TMSC)  SOTT Breakout Session Agenda (DRAFT)</vt:lpstr>
      <vt:lpstr>TMSC Charge &amp; Timeline </vt:lpstr>
      <vt:lpstr>Our Challenges</vt:lpstr>
      <vt:lpstr>Where to find the latest information? Town Website!</vt:lpstr>
      <vt:lpstr>Q:  Where do I find the latest information?  A:  Town Website!</vt:lpstr>
      <vt:lpstr>Clicker Voting Instructions </vt:lpstr>
      <vt:lpstr>Which town had the highest average percentage of registered voters show up at THE POLLS over the last ten years? </vt:lpstr>
      <vt:lpstr>PowerPoint Presentation</vt:lpstr>
      <vt:lpstr>Which town had the highest average percentage of registered voters show up at Town Meeting over the last ten years? </vt:lpstr>
      <vt:lpstr>PowerPoint Presentation</vt:lpstr>
      <vt:lpstr>PowerPoint Presentation</vt:lpstr>
      <vt:lpstr>What causes the spikes in participation? </vt:lpstr>
      <vt:lpstr>Public Outreach &amp; Engagement Plan</vt:lpstr>
      <vt:lpstr>Feedback Received to Date</vt:lpstr>
      <vt:lpstr>Electronic Voting</vt:lpstr>
      <vt:lpstr>Inclusivity and Accessibility</vt:lpstr>
      <vt:lpstr>Transparency and Fairness</vt:lpstr>
      <vt:lpstr>Improve Meeting Efficiency</vt:lpstr>
      <vt:lpstr>Civility and Respect</vt:lpstr>
      <vt:lpstr>Participant Feedback – We want to hear from you!</vt:lpstr>
      <vt:lpstr>Where to find the latest information? Town Website!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Kenny Mitchell</dc:creator>
  <cp:lastModifiedBy>Kenny Mitchell</cp:lastModifiedBy>
  <cp:revision>36</cp:revision>
  <dcterms:created xsi:type="dcterms:W3CDTF">2024-11-18T15:58:34Z</dcterms:created>
  <dcterms:modified xsi:type="dcterms:W3CDTF">2024-12-04T03:50:18Z</dcterms:modified>
</cp:coreProperties>
</file>